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4"/>
  </p:notesMasterIdLst>
  <p:sldIdLst>
    <p:sldId id="256" r:id="rId2"/>
    <p:sldId id="285" r:id="rId3"/>
    <p:sldId id="287" r:id="rId4"/>
    <p:sldId id="288" r:id="rId5"/>
    <p:sldId id="290" r:id="rId6"/>
    <p:sldId id="289" r:id="rId7"/>
    <p:sldId id="291" r:id="rId8"/>
    <p:sldId id="292" r:id="rId9"/>
    <p:sldId id="295" r:id="rId10"/>
    <p:sldId id="296" r:id="rId11"/>
    <p:sldId id="323" r:id="rId12"/>
    <p:sldId id="324" r:id="rId13"/>
    <p:sldId id="325" r:id="rId14"/>
    <p:sldId id="273" r:id="rId15"/>
    <p:sldId id="274" r:id="rId16"/>
    <p:sldId id="275" r:id="rId17"/>
    <p:sldId id="365" r:id="rId18"/>
    <p:sldId id="348" r:id="rId19"/>
    <p:sldId id="349" r:id="rId20"/>
    <p:sldId id="355" r:id="rId21"/>
    <p:sldId id="352" r:id="rId22"/>
    <p:sldId id="266"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11EF"/>
    <a:srgbClr val="3C12EE"/>
    <a:srgbClr val="3CFA32"/>
    <a:srgbClr val="FFC000"/>
    <a:srgbClr val="FF6600"/>
    <a:srgbClr val="CC3300"/>
    <a:srgbClr val="FF3300"/>
    <a:srgbClr val="FFFF66"/>
    <a:srgbClr val="F7093C"/>
    <a:srgbClr val="F93D6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90" autoAdjust="0"/>
  </p:normalViewPr>
  <p:slideViewPr>
    <p:cSldViewPr>
      <p:cViewPr varScale="1">
        <p:scale>
          <a:sx n="69" d="100"/>
          <a:sy n="69" d="100"/>
        </p:scale>
        <p:origin x="-1416"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556B92-B9E2-4930-B64E-0B6A315CB1F8}" type="datetimeFigureOut">
              <a:rPr lang="ru-RU" smtClean="0"/>
              <a:pPr/>
              <a:t>25.12.2017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730004-8131-49F7-A82F-455FD8F475E8}" type="slidenum">
              <a:rPr lang="ru-RU" smtClean="0"/>
              <a:pPr/>
              <a:t>‹#›</a:t>
            </a:fld>
            <a:endParaRPr lang="ru-RU"/>
          </a:p>
        </p:txBody>
      </p:sp>
    </p:spTree>
    <p:extLst>
      <p:ext uri="{BB962C8B-B14F-4D97-AF65-F5344CB8AC3E}">
        <p14:creationId xmlns="" xmlns:p14="http://schemas.microsoft.com/office/powerpoint/2010/main" val="3030327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smtClean="0"/>
          </a:p>
          <a:p>
            <a:endParaRPr lang="ru-RU" dirty="0"/>
          </a:p>
        </p:txBody>
      </p:sp>
      <p:sp>
        <p:nvSpPr>
          <p:cNvPr id="4" name="Номер слайда 3"/>
          <p:cNvSpPr>
            <a:spLocks noGrp="1"/>
          </p:cNvSpPr>
          <p:nvPr>
            <p:ph type="sldNum" sz="quarter" idx="10"/>
          </p:nvPr>
        </p:nvSpPr>
        <p:spPr/>
        <p:txBody>
          <a:bodyPr/>
          <a:lstStyle/>
          <a:p>
            <a:fld id="{8F730004-8131-49F7-A82F-455FD8F475E8}" type="slidenum">
              <a:rPr lang="ru-RU" smtClean="0"/>
              <a:pPr/>
              <a:t>1</a:t>
            </a:fld>
            <a:endParaRPr lang="ru-RU" dirty="0"/>
          </a:p>
        </p:txBody>
      </p:sp>
    </p:spTree>
    <p:extLst>
      <p:ext uri="{BB962C8B-B14F-4D97-AF65-F5344CB8AC3E}">
        <p14:creationId xmlns="" xmlns:p14="http://schemas.microsoft.com/office/powerpoint/2010/main" val="411362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F730004-8131-49F7-A82F-455FD8F475E8}" type="slidenum">
              <a:rPr lang="ru-RU" smtClean="0"/>
              <a:pPr/>
              <a:t>14</a:t>
            </a:fld>
            <a:endParaRPr lang="ru-RU" dirty="0"/>
          </a:p>
        </p:txBody>
      </p:sp>
    </p:spTree>
    <p:extLst>
      <p:ext uri="{BB962C8B-B14F-4D97-AF65-F5344CB8AC3E}">
        <p14:creationId xmlns="" xmlns:p14="http://schemas.microsoft.com/office/powerpoint/2010/main" val="4257381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kk-KZ" dirty="0"/>
          </a:p>
        </p:txBody>
      </p:sp>
      <p:sp>
        <p:nvSpPr>
          <p:cNvPr id="4" name="Номер слайда 3"/>
          <p:cNvSpPr>
            <a:spLocks noGrp="1"/>
          </p:cNvSpPr>
          <p:nvPr>
            <p:ph type="sldNum" sz="quarter" idx="10"/>
          </p:nvPr>
        </p:nvSpPr>
        <p:spPr/>
        <p:txBody>
          <a:bodyPr/>
          <a:lstStyle/>
          <a:p>
            <a:fld id="{8F730004-8131-49F7-A82F-455FD8F475E8}" type="slidenum">
              <a:rPr lang="ru-RU" smtClean="0"/>
              <a:pPr/>
              <a:t>18</a:t>
            </a:fld>
            <a:endParaRPr lang="ru-RU"/>
          </a:p>
        </p:txBody>
      </p:sp>
    </p:spTree>
    <p:extLst>
      <p:ext uri="{BB962C8B-B14F-4D97-AF65-F5344CB8AC3E}">
        <p14:creationId xmlns="" xmlns:p14="http://schemas.microsoft.com/office/powerpoint/2010/main" val="3829507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kk-KZ" noProof="0" dirty="0"/>
          </a:p>
        </p:txBody>
      </p:sp>
      <p:sp>
        <p:nvSpPr>
          <p:cNvPr id="4" name="Номер слайда 3"/>
          <p:cNvSpPr>
            <a:spLocks noGrp="1"/>
          </p:cNvSpPr>
          <p:nvPr>
            <p:ph type="sldNum" sz="quarter" idx="10"/>
          </p:nvPr>
        </p:nvSpPr>
        <p:spPr/>
        <p:txBody>
          <a:bodyPr/>
          <a:lstStyle/>
          <a:p>
            <a:fld id="{8F730004-8131-49F7-A82F-455FD8F475E8}" type="slidenum">
              <a:rPr lang="ru-RU" smtClean="0"/>
              <a:pPr/>
              <a:t>19</a:t>
            </a:fld>
            <a:endParaRPr lang="ru-RU"/>
          </a:p>
        </p:txBody>
      </p:sp>
    </p:spTree>
    <p:extLst>
      <p:ext uri="{BB962C8B-B14F-4D97-AF65-F5344CB8AC3E}">
        <p14:creationId xmlns="" xmlns:p14="http://schemas.microsoft.com/office/powerpoint/2010/main" val="1059542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25.12.2017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25.12.2017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25.12.2017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25.12.2017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25.12.2017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25.12.2017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25.12.2017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25.12.2017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pPr/>
              <a:t>25.12.2017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25.12.2017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25.12.2017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pPr/>
              <a:t>25.12.2017</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548680"/>
            <a:ext cx="8064897" cy="6173485"/>
          </a:xfrm>
          <a:prstGeom prst="rect">
            <a:avLst/>
          </a:prstGeom>
        </p:spPr>
        <p:txBody>
          <a:bodyPr wrap="square">
            <a:spAutoFit/>
          </a:bodyPr>
          <a:lstStyle/>
          <a:p>
            <a:pPr algn="ctr"/>
            <a:endParaRPr lang="en-US" sz="3000" i="1" dirty="0" smtClean="0">
              <a:ln>
                <a:solidFill>
                  <a:srgbClr val="FFC000"/>
                </a:solidFill>
              </a:ln>
              <a:solidFill>
                <a:srgbClr val="FFC000"/>
              </a:solidFill>
              <a:latin typeface="Times New Roman"/>
              <a:ea typeface="Calibri"/>
            </a:endParaRPr>
          </a:p>
          <a:p>
            <a:pPr algn="ctr"/>
            <a:endParaRPr lang="en-US" sz="3000" i="1" dirty="0" smtClean="0">
              <a:solidFill>
                <a:schemeClr val="bg1"/>
              </a:solidFill>
              <a:latin typeface="Times New Roman"/>
              <a:ea typeface="Calibri"/>
            </a:endParaRPr>
          </a:p>
          <a:p>
            <a:pPr algn="ctr"/>
            <a:endParaRPr lang="en-US" sz="3000" i="1" dirty="0" smtClean="0">
              <a:solidFill>
                <a:schemeClr val="bg1"/>
              </a:solidFill>
              <a:latin typeface="Times New Roman"/>
              <a:ea typeface="Calibri"/>
            </a:endParaRPr>
          </a:p>
          <a:p>
            <a:pPr marL="274320" lvl="0" indent="-274320" algn="ctr">
              <a:spcBef>
                <a:spcPct val="20000"/>
              </a:spcBef>
              <a:buClr>
                <a:srgbClr val="31B6FD"/>
              </a:buClr>
              <a:buSzPct val="100000"/>
            </a:pPr>
            <a:r>
              <a:rPr lang="kk-KZ" sz="3500" b="1" i="1" dirty="0">
                <a:ln>
                  <a:solidFill>
                    <a:srgbClr val="FFFF00"/>
                  </a:solidFill>
                </a:ln>
                <a:solidFill>
                  <a:srgbClr val="FFFF00"/>
                </a:solidFill>
                <a:latin typeface="Times New Roman" pitchFamily="18" charset="0"/>
                <a:ea typeface="Cambria Math" pitchFamily="18" charset="0"/>
                <a:cs typeface="Times New Roman" pitchFamily="18" charset="0"/>
              </a:rPr>
              <a:t>Тақырыбы</a:t>
            </a:r>
            <a:r>
              <a:rPr lang="kk-KZ" sz="3500" b="1" i="1" dirty="0" smtClean="0">
                <a:ln>
                  <a:solidFill>
                    <a:srgbClr val="FFFF00"/>
                  </a:solidFill>
                </a:ln>
                <a:solidFill>
                  <a:srgbClr val="FFFF00"/>
                </a:solidFill>
                <a:latin typeface="Times New Roman" pitchFamily="18" charset="0"/>
                <a:ea typeface="Cambria Math" pitchFamily="18" charset="0"/>
                <a:cs typeface="Times New Roman" pitchFamily="18" charset="0"/>
              </a:rPr>
              <a:t>:</a:t>
            </a:r>
            <a:endParaRPr lang="en-US" sz="3500" b="1" i="1" dirty="0" smtClean="0">
              <a:ln>
                <a:solidFill>
                  <a:srgbClr val="FFFF00"/>
                </a:solidFill>
              </a:ln>
              <a:solidFill>
                <a:srgbClr val="FFFF00"/>
              </a:solidFill>
              <a:latin typeface="Times New Roman" pitchFamily="18" charset="0"/>
              <a:ea typeface="Cambria Math" pitchFamily="18" charset="0"/>
              <a:cs typeface="Times New Roman" pitchFamily="18" charset="0"/>
            </a:endParaRPr>
          </a:p>
          <a:p>
            <a:pPr marL="274320" lvl="0" indent="-274320" algn="ctr">
              <a:spcBef>
                <a:spcPct val="20000"/>
              </a:spcBef>
              <a:buClr>
                <a:srgbClr val="31B6FD"/>
              </a:buClr>
              <a:buSzPct val="100000"/>
            </a:pPr>
            <a:endParaRPr lang="kk-KZ" sz="3500" b="1" i="1" dirty="0">
              <a:ln>
                <a:solidFill>
                  <a:srgbClr val="FFC000"/>
                </a:solidFill>
              </a:ln>
              <a:solidFill>
                <a:srgbClr val="EEB500"/>
              </a:solidFill>
              <a:latin typeface="Times New Roman" pitchFamily="18" charset="0"/>
              <a:ea typeface="Cambria Math" pitchFamily="18" charset="0"/>
              <a:cs typeface="Times New Roman" pitchFamily="18" charset="0"/>
            </a:endParaRPr>
          </a:p>
          <a:p>
            <a:pPr algn="ctr">
              <a:lnSpc>
                <a:spcPts val="1660"/>
              </a:lnSpc>
            </a:pPr>
            <a:r>
              <a:rPr lang="kk-KZ" sz="3500" b="1" i="1" dirty="0">
                <a:ln>
                  <a:solidFill>
                    <a:srgbClr val="00B050"/>
                  </a:solidFill>
                </a:ln>
                <a:solidFill>
                  <a:srgbClr val="00B050"/>
                </a:solidFill>
                <a:latin typeface="Times New Roman" pitchFamily="18" charset="0"/>
                <a:ea typeface="Cambria Math" pitchFamily="18" charset="0"/>
                <a:cs typeface="Times New Roman" pitchFamily="18" charset="0"/>
              </a:rPr>
              <a:t>“Балабақшада </a:t>
            </a:r>
            <a:r>
              <a:rPr lang="kk-KZ" sz="3500" b="1" i="1" dirty="0">
                <a:ln>
                  <a:solidFill>
                    <a:srgbClr val="00B050"/>
                  </a:solidFill>
                </a:ln>
                <a:solidFill>
                  <a:srgbClr val="00B050"/>
                </a:solidFill>
                <a:latin typeface="Times New Roman"/>
                <a:ea typeface="Times New Roman"/>
              </a:rPr>
              <a:t>ТРИЗ</a:t>
            </a:r>
          </a:p>
          <a:p>
            <a:pPr marL="274320" lvl="0" indent="-274320" algn="ctr">
              <a:spcBef>
                <a:spcPct val="20000"/>
              </a:spcBef>
              <a:buClr>
                <a:srgbClr val="31B6FD"/>
              </a:buClr>
              <a:buSzPct val="100000"/>
            </a:pPr>
            <a:r>
              <a:rPr lang="kk-KZ" sz="3500" b="1" i="1" dirty="0" smtClean="0">
                <a:ln>
                  <a:solidFill>
                    <a:srgbClr val="00B050"/>
                  </a:solidFill>
                </a:ln>
                <a:solidFill>
                  <a:srgbClr val="00B050"/>
                </a:solidFill>
                <a:latin typeface="Times New Roman" pitchFamily="18" charset="0"/>
                <a:ea typeface="Cambria Math" pitchFamily="18" charset="0"/>
                <a:cs typeface="Times New Roman" pitchFamily="18" charset="0"/>
              </a:rPr>
              <a:t> </a:t>
            </a:r>
            <a:r>
              <a:rPr lang="kk-KZ" sz="3500" b="1" i="1" dirty="0">
                <a:ln>
                  <a:solidFill>
                    <a:srgbClr val="00B050"/>
                  </a:solidFill>
                </a:ln>
                <a:solidFill>
                  <a:srgbClr val="00B050"/>
                </a:solidFill>
                <a:latin typeface="Times New Roman" pitchFamily="18" charset="0"/>
                <a:ea typeface="Cambria Math" pitchFamily="18" charset="0"/>
                <a:cs typeface="Times New Roman" pitchFamily="18" charset="0"/>
              </a:rPr>
              <a:t>технологиясын қолданудың маңызы”</a:t>
            </a:r>
            <a:endParaRPr lang="ru-RU" sz="3500" b="1" i="1" dirty="0">
              <a:ln>
                <a:solidFill>
                  <a:srgbClr val="00B050"/>
                </a:solidFill>
              </a:ln>
              <a:solidFill>
                <a:srgbClr val="00B050"/>
              </a:solidFill>
              <a:latin typeface="Times New Roman" pitchFamily="18" charset="0"/>
              <a:ea typeface="Cambria Math" pitchFamily="18" charset="0"/>
              <a:cs typeface="Times New Roman" pitchFamily="18" charset="0"/>
            </a:endParaRPr>
          </a:p>
          <a:p>
            <a:pPr algn="ctr"/>
            <a:endParaRPr lang="en-US" sz="3000" i="1" dirty="0">
              <a:solidFill>
                <a:schemeClr val="bg1"/>
              </a:solidFill>
              <a:latin typeface="Times New Roman"/>
              <a:ea typeface="Calibri"/>
            </a:endParaRPr>
          </a:p>
          <a:p>
            <a:pPr algn="ctr"/>
            <a:endParaRPr lang="en-US" sz="3000" i="1" dirty="0" smtClean="0">
              <a:solidFill>
                <a:schemeClr val="bg1"/>
              </a:solidFill>
              <a:latin typeface="Times New Roman"/>
              <a:ea typeface="Calibri"/>
            </a:endParaRPr>
          </a:p>
          <a:p>
            <a:pPr algn="ctr"/>
            <a:endParaRPr lang="en-US" sz="3000" i="1" dirty="0" smtClean="0">
              <a:solidFill>
                <a:schemeClr val="bg1"/>
              </a:solidFill>
              <a:latin typeface="Times New Roman"/>
              <a:ea typeface="Calibri"/>
            </a:endParaRPr>
          </a:p>
          <a:p>
            <a:r>
              <a:rPr lang="kk-KZ" sz="2500" i="1" dirty="0" smtClean="0">
                <a:solidFill>
                  <a:srgbClr val="3333FF"/>
                </a:solidFill>
                <a:latin typeface="Times New Roman"/>
                <a:ea typeface="Calibri"/>
              </a:rPr>
              <a:t> </a:t>
            </a:r>
            <a:endParaRPr lang="en-US" sz="2500" i="1" dirty="0" smtClean="0">
              <a:solidFill>
                <a:srgbClr val="3333FF"/>
              </a:solidFill>
              <a:latin typeface="Times New Roman"/>
              <a:ea typeface="Calibri"/>
            </a:endParaRPr>
          </a:p>
          <a:p>
            <a:r>
              <a:rPr lang="kk-KZ" sz="2500" i="1" dirty="0" smtClean="0">
                <a:ln>
                  <a:solidFill>
                    <a:srgbClr val="3B11EF"/>
                  </a:solidFill>
                </a:ln>
                <a:solidFill>
                  <a:srgbClr val="3B11EF"/>
                </a:solidFill>
                <a:latin typeface="Times New Roman"/>
                <a:ea typeface="Calibri"/>
              </a:rPr>
              <a:t>Әдіскер</a:t>
            </a:r>
            <a:r>
              <a:rPr lang="kk-KZ" sz="2500" i="1" dirty="0" smtClean="0">
                <a:ln>
                  <a:solidFill>
                    <a:srgbClr val="3B11EF"/>
                  </a:solidFill>
                </a:ln>
                <a:solidFill>
                  <a:srgbClr val="3B11EF"/>
                </a:solidFill>
                <a:latin typeface="Times New Roman"/>
                <a:ea typeface="Calibri"/>
              </a:rPr>
              <a:t>:</a:t>
            </a:r>
            <a:r>
              <a:rPr lang="en-US" sz="2500" i="1" dirty="0" smtClean="0">
                <a:ln>
                  <a:solidFill>
                    <a:srgbClr val="3B11EF"/>
                  </a:solidFill>
                </a:ln>
                <a:solidFill>
                  <a:srgbClr val="3B11EF"/>
                </a:solidFill>
                <a:latin typeface="Times New Roman"/>
                <a:ea typeface="Calibri"/>
              </a:rPr>
              <a:t> </a:t>
            </a:r>
            <a:r>
              <a:rPr lang="kk-KZ" sz="2500" i="1" dirty="0" smtClean="0">
                <a:ln>
                  <a:solidFill>
                    <a:srgbClr val="3B11EF"/>
                  </a:solidFill>
                </a:ln>
                <a:solidFill>
                  <a:srgbClr val="3B11EF"/>
                </a:solidFill>
                <a:latin typeface="Times New Roman"/>
                <a:ea typeface="Calibri"/>
              </a:rPr>
              <a:t>Иват.Б</a:t>
            </a:r>
            <a:endParaRPr lang="en-US" sz="2500" i="1" dirty="0" smtClean="0">
              <a:ln>
                <a:solidFill>
                  <a:srgbClr val="3B11EF"/>
                </a:solidFill>
              </a:ln>
              <a:solidFill>
                <a:srgbClr val="3B11EF"/>
              </a:solidFill>
              <a:latin typeface="Times New Roman"/>
              <a:ea typeface="Calibri"/>
            </a:endParaRPr>
          </a:p>
          <a:p>
            <a:endParaRPr lang="kk-KZ" sz="2500" i="1" dirty="0" smtClean="0">
              <a:solidFill>
                <a:srgbClr val="3333FF"/>
              </a:solidFill>
              <a:latin typeface="Times New Roman"/>
              <a:ea typeface="Calibri"/>
            </a:endParaRPr>
          </a:p>
        </p:txBody>
      </p:sp>
      <p:pic>
        <p:nvPicPr>
          <p:cNvPr id="1126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60232" y="4883824"/>
            <a:ext cx="2378075" cy="19446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1142976" y="500042"/>
            <a:ext cx="5444504" cy="553998"/>
          </a:xfrm>
          <a:prstGeom prst="rect">
            <a:avLst/>
          </a:prstGeom>
          <a:noFill/>
        </p:spPr>
        <p:txBody>
          <a:bodyPr wrap="none" lIns="91440" tIns="45720" rIns="91440" bIns="45720">
            <a:spAutoFit/>
          </a:bodyPr>
          <a:lstStyle/>
          <a:p>
            <a:pPr algn="ctr"/>
            <a:r>
              <a:rPr lang="kk-KZ" sz="3000" b="0" cap="none" spc="0" dirty="0" smtClean="0">
                <a:ln w="18415" cmpd="sng">
                  <a:solidFill>
                    <a:srgbClr val="FFFFFF"/>
                  </a:solidFill>
                  <a:prstDash val="solid"/>
                </a:ln>
                <a:solidFill>
                  <a:srgbClr val="FFFFFF"/>
                </a:solidFill>
                <a:latin typeface="Times New Roman" pitchFamily="18" charset="0"/>
                <a:cs typeface="Times New Roman" pitchFamily="18" charset="0"/>
              </a:rPr>
              <a:t>         “</a:t>
            </a:r>
            <a:r>
              <a:rPr lang="kk-KZ" sz="3000" b="0" cap="none" spc="0" dirty="0" smtClean="0">
                <a:ln w="18415" cmpd="sng">
                  <a:solidFill>
                    <a:srgbClr val="FFFFFF"/>
                  </a:solidFill>
                  <a:prstDash val="solid"/>
                </a:ln>
                <a:solidFill>
                  <a:srgbClr val="FFFFFF"/>
                </a:solidFill>
                <a:latin typeface="Times New Roman" pitchFamily="18" charset="0"/>
                <a:cs typeface="Times New Roman" pitchFamily="18" charset="0"/>
              </a:rPr>
              <a:t>Балдырған” </a:t>
            </a:r>
            <a:r>
              <a:rPr lang="kk-KZ" sz="3000" b="0" cap="none" spc="0" dirty="0" smtClean="0">
                <a:ln w="18415" cmpd="sng">
                  <a:solidFill>
                    <a:srgbClr val="FFFFFF"/>
                  </a:solidFill>
                  <a:prstDash val="solid"/>
                </a:ln>
                <a:solidFill>
                  <a:srgbClr val="FFFFFF"/>
                </a:solidFill>
                <a:latin typeface="Times New Roman" pitchFamily="18" charset="0"/>
                <a:cs typeface="Times New Roman" pitchFamily="18" charset="0"/>
              </a:rPr>
              <a:t>балабақшасы</a:t>
            </a:r>
            <a:endParaRPr lang="ru-RU" sz="3000" b="0" cap="none" spc="0" dirty="0">
              <a:ln w="18415" cmpd="sng">
                <a:solidFill>
                  <a:srgbClr val="FFFFFF"/>
                </a:solidFill>
                <a:prstDash val="solid"/>
              </a:ln>
              <a:solidFill>
                <a:srgbClr val="FFFFFF"/>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595054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3927656" y="333336"/>
            <a:ext cx="1620000" cy="9000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b="1" dirty="0">
              <a:ln>
                <a:solidFill>
                  <a:srgbClr val="3333FF"/>
                </a:solidFill>
              </a:ln>
              <a:latin typeface="Times New Roman" pitchFamily="18" charset="0"/>
              <a:cs typeface="Times New Roman" pitchFamily="18" charset="0"/>
            </a:endParaRPr>
          </a:p>
        </p:txBody>
      </p:sp>
      <p:sp>
        <p:nvSpPr>
          <p:cNvPr id="4" name="Прямоугольник 3"/>
          <p:cNvSpPr/>
          <p:nvPr/>
        </p:nvSpPr>
        <p:spPr>
          <a:xfrm>
            <a:off x="4026940" y="583281"/>
            <a:ext cx="1224136" cy="400110"/>
          </a:xfrm>
          <a:prstGeom prst="rect">
            <a:avLst/>
          </a:prstGeom>
        </p:spPr>
        <p:txBody>
          <a:bodyPr wrap="square">
            <a:spAutoFit/>
          </a:bodyPr>
          <a:lstStyle/>
          <a:p>
            <a:pPr lvl="0" algn="ctr"/>
            <a:r>
              <a:rPr lang="ru-RU" sz="2000" b="1" dirty="0">
                <a:solidFill>
                  <a:prstClr val="black"/>
                </a:solidFill>
                <a:latin typeface="Times New Roman" pitchFamily="18" charset="0"/>
                <a:cs typeface="Times New Roman" pitchFamily="18" charset="0"/>
              </a:rPr>
              <a:t>ТРИЗ</a:t>
            </a:r>
          </a:p>
        </p:txBody>
      </p:sp>
      <p:sp>
        <p:nvSpPr>
          <p:cNvPr id="7" name="Прямоугольник 6"/>
          <p:cNvSpPr/>
          <p:nvPr/>
        </p:nvSpPr>
        <p:spPr>
          <a:xfrm>
            <a:off x="2478390" y="2243527"/>
            <a:ext cx="1431802" cy="369332"/>
          </a:xfrm>
          <a:prstGeom prst="rect">
            <a:avLst/>
          </a:prstGeom>
        </p:spPr>
        <p:txBody>
          <a:bodyPr wrap="none">
            <a:spAutoFit/>
          </a:bodyPr>
          <a:lstStyle/>
          <a:p>
            <a:r>
              <a:rPr lang="kk-KZ" sz="1600">
                <a:solidFill>
                  <a:schemeClr val="bg1"/>
                </a:solidFill>
                <a:latin typeface="Times New Roman"/>
                <a:ea typeface="Times New Roman"/>
              </a:rPr>
              <a:t>Ойлану әді</a:t>
            </a:r>
            <a:r>
              <a:rPr lang="kk-KZ">
                <a:solidFill>
                  <a:schemeClr val="bg1"/>
                </a:solidFill>
                <a:latin typeface="Times New Roman"/>
                <a:ea typeface="Times New Roman"/>
              </a:rPr>
              <a:t>сі</a:t>
            </a:r>
            <a:r>
              <a:rPr lang="kk-KZ" b="1">
                <a:solidFill>
                  <a:schemeClr val="bg1"/>
                </a:solidFill>
                <a:latin typeface="Times New Roman"/>
                <a:ea typeface="Times New Roman"/>
              </a:rPr>
              <a:t>.</a:t>
            </a:r>
            <a:endParaRPr lang="ru-RU" b="1" dirty="0">
              <a:solidFill>
                <a:schemeClr val="bg1"/>
              </a:solidFill>
            </a:endParaRPr>
          </a:p>
        </p:txBody>
      </p:sp>
      <p:sp>
        <p:nvSpPr>
          <p:cNvPr id="1037" name="Line 5"/>
          <p:cNvSpPr>
            <a:spLocks noChangeShapeType="1"/>
          </p:cNvSpPr>
          <p:nvPr/>
        </p:nvSpPr>
        <p:spPr bwMode="auto">
          <a:xfrm flipH="1">
            <a:off x="7524327" y="3388840"/>
            <a:ext cx="139067" cy="832247"/>
          </a:xfrm>
          <a:prstGeom prst="line">
            <a:avLst/>
          </a:prstGeom>
          <a:noFill/>
          <a:ln w="9525">
            <a:solidFill>
              <a:srgbClr val="3333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ru-RU" dirty="0"/>
          </a:p>
        </p:txBody>
      </p:sp>
      <p:sp>
        <p:nvSpPr>
          <p:cNvPr id="1039" name="Line 6"/>
          <p:cNvSpPr>
            <a:spLocks noChangeShapeType="1"/>
          </p:cNvSpPr>
          <p:nvPr/>
        </p:nvSpPr>
        <p:spPr bwMode="auto">
          <a:xfrm flipH="1">
            <a:off x="1851504" y="3684011"/>
            <a:ext cx="0" cy="667009"/>
          </a:xfrm>
          <a:prstGeom prst="line">
            <a:avLst/>
          </a:prstGeom>
          <a:noFill/>
          <a:ln w="9525">
            <a:solidFill>
              <a:srgbClr val="3333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ru-RU" dirty="0"/>
          </a:p>
        </p:txBody>
      </p:sp>
      <p:sp>
        <p:nvSpPr>
          <p:cNvPr id="1040" name="Line 7"/>
          <p:cNvSpPr>
            <a:spLocks noChangeShapeType="1"/>
          </p:cNvSpPr>
          <p:nvPr/>
        </p:nvSpPr>
        <p:spPr bwMode="auto">
          <a:xfrm>
            <a:off x="5658809" y="1169139"/>
            <a:ext cx="1202688" cy="723719"/>
          </a:xfrm>
          <a:prstGeom prst="line">
            <a:avLst/>
          </a:prstGeom>
          <a:noFill/>
          <a:ln w="9525">
            <a:solidFill>
              <a:srgbClr val="3333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ru-RU" dirty="0">
              <a:ln>
                <a:solidFill>
                  <a:srgbClr val="92D050"/>
                </a:solidFill>
              </a:ln>
            </a:endParaRPr>
          </a:p>
        </p:txBody>
      </p:sp>
      <p:sp>
        <p:nvSpPr>
          <p:cNvPr id="1042" name="Line 9"/>
          <p:cNvSpPr>
            <a:spLocks noChangeShapeType="1"/>
          </p:cNvSpPr>
          <p:nvPr/>
        </p:nvSpPr>
        <p:spPr bwMode="auto">
          <a:xfrm flipH="1">
            <a:off x="2267743" y="952177"/>
            <a:ext cx="1322591" cy="1107104"/>
          </a:xfrm>
          <a:prstGeom prst="line">
            <a:avLst/>
          </a:prstGeom>
          <a:noFill/>
          <a:ln w="9525">
            <a:solidFill>
              <a:srgbClr val="3333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ru-RU" dirty="0"/>
          </a:p>
        </p:txBody>
      </p:sp>
      <p:sp>
        <p:nvSpPr>
          <p:cNvPr id="1044" name="Line 11"/>
          <p:cNvSpPr>
            <a:spLocks noChangeShapeType="1"/>
          </p:cNvSpPr>
          <p:nvPr/>
        </p:nvSpPr>
        <p:spPr bwMode="auto">
          <a:xfrm flipH="1">
            <a:off x="4755918" y="1321280"/>
            <a:ext cx="24172" cy="571577"/>
          </a:xfrm>
          <a:prstGeom prst="line">
            <a:avLst/>
          </a:prstGeom>
          <a:noFill/>
          <a:ln w="9525">
            <a:solidFill>
              <a:srgbClr val="3333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ru-RU" dirty="0"/>
          </a:p>
        </p:txBody>
      </p:sp>
      <p:sp>
        <p:nvSpPr>
          <p:cNvPr id="56" name="Овал 55"/>
          <p:cNvSpPr/>
          <p:nvPr/>
        </p:nvSpPr>
        <p:spPr>
          <a:xfrm>
            <a:off x="3850004" y="1943302"/>
            <a:ext cx="1800000" cy="1080000"/>
          </a:xfrm>
          <a:prstGeom prst="ellipse">
            <a:avLst/>
          </a:prstGeom>
          <a:solidFill>
            <a:schemeClr val="tx2">
              <a:lumMod val="40000"/>
              <a:lumOff val="60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kk-KZ" sz="2000" b="1">
                <a:solidFill>
                  <a:schemeClr val="bg1"/>
                </a:solidFill>
                <a:latin typeface="Times New Roman"/>
                <a:ea typeface="Times New Roman"/>
              </a:rPr>
              <a:t>Ойлану әдісі.</a:t>
            </a:r>
            <a:endParaRPr lang="ru-RU" sz="2000" b="1" dirty="0">
              <a:ln>
                <a:solidFill>
                  <a:srgbClr val="3333FF"/>
                </a:solidFill>
              </a:ln>
              <a:solidFill>
                <a:schemeClr val="bg1"/>
              </a:solidFill>
              <a:latin typeface="Times New Roman" pitchFamily="18" charset="0"/>
              <a:cs typeface="Times New Roman" pitchFamily="18" charset="0"/>
            </a:endParaRPr>
          </a:p>
        </p:txBody>
      </p:sp>
      <p:sp>
        <p:nvSpPr>
          <p:cNvPr id="58" name="Овал 57"/>
          <p:cNvSpPr/>
          <p:nvPr/>
        </p:nvSpPr>
        <p:spPr>
          <a:xfrm>
            <a:off x="560295" y="2157786"/>
            <a:ext cx="2160000" cy="1440000"/>
          </a:xfrm>
          <a:prstGeom prst="ellipse">
            <a:avLst/>
          </a:prstGeom>
          <a:solidFill>
            <a:schemeClr val="tx2">
              <a:lumMod val="40000"/>
              <a:lumOff val="60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b="1" dirty="0">
              <a:ln>
                <a:solidFill>
                  <a:srgbClr val="6699FF"/>
                </a:solidFill>
              </a:ln>
              <a:solidFill>
                <a:srgbClr val="6699FF"/>
              </a:solidFill>
              <a:latin typeface="Times New Roman" pitchFamily="18" charset="0"/>
              <a:cs typeface="Times New Roman" pitchFamily="18" charset="0"/>
            </a:endParaRPr>
          </a:p>
        </p:txBody>
      </p:sp>
      <p:sp>
        <p:nvSpPr>
          <p:cNvPr id="59" name="Овал 58"/>
          <p:cNvSpPr/>
          <p:nvPr/>
        </p:nvSpPr>
        <p:spPr>
          <a:xfrm>
            <a:off x="6583396" y="1892859"/>
            <a:ext cx="2160000" cy="1440000"/>
          </a:xfrm>
          <a:prstGeom prst="ellipse">
            <a:avLst/>
          </a:prstGeom>
          <a:solidFill>
            <a:schemeClr val="tx2">
              <a:lumMod val="40000"/>
              <a:lumOff val="60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b="1" dirty="0">
              <a:ln>
                <a:solidFill>
                  <a:srgbClr val="3333FF"/>
                </a:solidFill>
              </a:ln>
              <a:latin typeface="Times New Roman" pitchFamily="18" charset="0"/>
              <a:cs typeface="Times New Roman" pitchFamily="18" charset="0"/>
            </a:endParaRPr>
          </a:p>
        </p:txBody>
      </p:sp>
      <p:sp>
        <p:nvSpPr>
          <p:cNvPr id="60" name="Овал 59"/>
          <p:cNvSpPr/>
          <p:nvPr/>
        </p:nvSpPr>
        <p:spPr>
          <a:xfrm>
            <a:off x="3387656" y="3388841"/>
            <a:ext cx="2700000" cy="2160000"/>
          </a:xfrm>
          <a:prstGeom prst="ellipse">
            <a:avLst/>
          </a:prstGeom>
          <a:solidFill>
            <a:schemeClr val="tx2">
              <a:lumMod val="40000"/>
              <a:lumOff val="60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b="1" dirty="0">
              <a:ln>
                <a:solidFill>
                  <a:srgbClr val="3333FF"/>
                </a:solidFill>
              </a:ln>
              <a:latin typeface="Times New Roman" pitchFamily="18" charset="0"/>
              <a:cs typeface="Times New Roman" pitchFamily="18" charset="0"/>
            </a:endParaRPr>
          </a:p>
        </p:txBody>
      </p:sp>
      <p:sp>
        <p:nvSpPr>
          <p:cNvPr id="61" name="Овал 60"/>
          <p:cNvSpPr/>
          <p:nvPr/>
        </p:nvSpPr>
        <p:spPr>
          <a:xfrm>
            <a:off x="6043396" y="4351020"/>
            <a:ext cx="2700000" cy="2160000"/>
          </a:xfrm>
          <a:prstGeom prst="ellipse">
            <a:avLst/>
          </a:prstGeom>
          <a:solidFill>
            <a:schemeClr val="tx2">
              <a:lumMod val="40000"/>
              <a:lumOff val="60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b="1" dirty="0">
              <a:ln>
                <a:solidFill>
                  <a:srgbClr val="3333FF"/>
                </a:solidFill>
              </a:ln>
              <a:latin typeface="Times New Roman" pitchFamily="18" charset="0"/>
              <a:cs typeface="Times New Roman" pitchFamily="18" charset="0"/>
            </a:endParaRPr>
          </a:p>
        </p:txBody>
      </p:sp>
      <p:sp>
        <p:nvSpPr>
          <p:cNvPr id="62" name="Овал 61"/>
          <p:cNvSpPr/>
          <p:nvPr/>
        </p:nvSpPr>
        <p:spPr>
          <a:xfrm>
            <a:off x="591926" y="4437174"/>
            <a:ext cx="2700000" cy="2160000"/>
          </a:xfrm>
          <a:prstGeom prst="ellipse">
            <a:avLst/>
          </a:prstGeom>
          <a:solidFill>
            <a:schemeClr val="tx2">
              <a:lumMod val="40000"/>
              <a:lumOff val="60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b="1" dirty="0">
              <a:ln>
                <a:solidFill>
                  <a:srgbClr val="3333FF"/>
                </a:solidFill>
              </a:ln>
              <a:latin typeface="Times New Roman" pitchFamily="18" charset="0"/>
              <a:cs typeface="Times New Roman" pitchFamily="18" charset="0"/>
            </a:endParaRPr>
          </a:p>
        </p:txBody>
      </p:sp>
      <p:sp>
        <p:nvSpPr>
          <p:cNvPr id="3" name="Прямоугольник 2"/>
          <p:cNvSpPr/>
          <p:nvPr/>
        </p:nvSpPr>
        <p:spPr>
          <a:xfrm>
            <a:off x="668187" y="2476361"/>
            <a:ext cx="1944216" cy="646331"/>
          </a:xfrm>
          <a:prstGeom prst="rect">
            <a:avLst/>
          </a:prstGeom>
        </p:spPr>
        <p:txBody>
          <a:bodyPr wrap="square">
            <a:spAutoFit/>
          </a:bodyPr>
          <a:lstStyle/>
          <a:p>
            <a:pPr algn="ctr">
              <a:spcAft>
                <a:spcPts val="0"/>
              </a:spcAft>
            </a:pPr>
            <a:r>
              <a:rPr lang="kk-KZ" b="1" smtClean="0">
                <a:solidFill>
                  <a:schemeClr val="bg1"/>
                </a:solidFill>
                <a:latin typeface="Times New Roman"/>
                <a:ea typeface="Times New Roman"/>
              </a:rPr>
              <a:t>Жүйеге </a:t>
            </a:r>
          </a:p>
          <a:p>
            <a:pPr algn="ctr">
              <a:spcAft>
                <a:spcPts val="0"/>
              </a:spcAft>
            </a:pPr>
            <a:r>
              <a:rPr lang="kk-KZ" b="1" smtClean="0">
                <a:solidFill>
                  <a:schemeClr val="bg1"/>
                </a:solidFill>
                <a:latin typeface="Times New Roman"/>
                <a:ea typeface="Times New Roman"/>
              </a:rPr>
              <a:t>жақындау әдісі.</a:t>
            </a:r>
            <a:endParaRPr lang="ru-RU" b="1" dirty="0">
              <a:solidFill>
                <a:schemeClr val="bg1"/>
              </a:solidFill>
              <a:effectLst/>
              <a:latin typeface="Times New Roman"/>
              <a:ea typeface="Times New Roman"/>
            </a:endParaRPr>
          </a:p>
        </p:txBody>
      </p:sp>
      <p:sp>
        <p:nvSpPr>
          <p:cNvPr id="11" name="Прямоугольник 10"/>
          <p:cNvSpPr/>
          <p:nvPr/>
        </p:nvSpPr>
        <p:spPr>
          <a:xfrm>
            <a:off x="846582" y="4855455"/>
            <a:ext cx="2129239" cy="1323439"/>
          </a:xfrm>
          <a:prstGeom prst="rect">
            <a:avLst/>
          </a:prstGeom>
        </p:spPr>
        <p:txBody>
          <a:bodyPr wrap="square">
            <a:spAutoFit/>
          </a:bodyPr>
          <a:lstStyle/>
          <a:p>
            <a:pPr algn="ctr">
              <a:spcAft>
                <a:spcPts val="0"/>
              </a:spcAft>
            </a:pPr>
            <a:r>
              <a:rPr lang="kk-KZ" sz="1600">
                <a:solidFill>
                  <a:schemeClr val="bg1"/>
                </a:solidFill>
                <a:latin typeface="Times New Roman"/>
                <a:ea typeface="Times New Roman"/>
              </a:rPr>
              <a:t>Бір-бірімен тығыз болатын бөлімдерден құрылған жүейені бір тұтас ретінде түсінік </a:t>
            </a:r>
            <a:r>
              <a:rPr lang="kk-KZ" sz="1600" smtClean="0">
                <a:solidFill>
                  <a:schemeClr val="bg1"/>
                </a:solidFill>
                <a:latin typeface="Times New Roman"/>
                <a:ea typeface="Times New Roman"/>
              </a:rPr>
              <a:t>беру.</a:t>
            </a:r>
            <a:endParaRPr lang="ru-RU" sz="1600" dirty="0">
              <a:solidFill>
                <a:schemeClr val="bg1"/>
              </a:solidFill>
              <a:effectLst/>
              <a:latin typeface="Times New Roman"/>
              <a:ea typeface="Times New Roman"/>
            </a:endParaRPr>
          </a:p>
        </p:txBody>
      </p:sp>
      <p:sp>
        <p:nvSpPr>
          <p:cNvPr id="1045" name="Прямоугольник 1044"/>
          <p:cNvSpPr/>
          <p:nvPr/>
        </p:nvSpPr>
        <p:spPr>
          <a:xfrm>
            <a:off x="3780280" y="3684011"/>
            <a:ext cx="1891105" cy="1569660"/>
          </a:xfrm>
          <a:prstGeom prst="rect">
            <a:avLst/>
          </a:prstGeom>
        </p:spPr>
        <p:txBody>
          <a:bodyPr wrap="square">
            <a:spAutoFit/>
          </a:bodyPr>
          <a:lstStyle/>
          <a:p>
            <a:pPr lvl="0" algn="ctr"/>
            <a:r>
              <a:rPr lang="kk-KZ" sz="1600">
                <a:solidFill>
                  <a:schemeClr val="bg1"/>
                </a:solidFill>
                <a:latin typeface="Times New Roman"/>
                <a:ea typeface="Times New Roman"/>
              </a:rPr>
              <a:t>Шығармашылық белсенділікті тудырып, өздерінің мүмкіншіліктеріне сенімділікті арттырады.</a:t>
            </a:r>
            <a:endParaRPr lang="ru-RU" sz="1600" dirty="0">
              <a:solidFill>
                <a:schemeClr val="bg1"/>
              </a:solidFill>
              <a:latin typeface="Times New Roman"/>
              <a:ea typeface="Times New Roman"/>
            </a:endParaRPr>
          </a:p>
        </p:txBody>
      </p:sp>
      <p:sp>
        <p:nvSpPr>
          <p:cNvPr id="12" name="Прямоугольник 11"/>
          <p:cNvSpPr/>
          <p:nvPr/>
        </p:nvSpPr>
        <p:spPr>
          <a:xfrm>
            <a:off x="6398678" y="4646190"/>
            <a:ext cx="1989435" cy="1569660"/>
          </a:xfrm>
          <a:prstGeom prst="rect">
            <a:avLst/>
          </a:prstGeom>
        </p:spPr>
        <p:txBody>
          <a:bodyPr wrap="square">
            <a:spAutoFit/>
          </a:bodyPr>
          <a:lstStyle/>
          <a:p>
            <a:pPr algn="ctr"/>
            <a:r>
              <a:rPr lang="kk-KZ" sz="1600">
                <a:solidFill>
                  <a:schemeClr val="bg1"/>
                </a:solidFill>
                <a:latin typeface="Times New Roman"/>
                <a:ea typeface="Times New Roman"/>
              </a:rPr>
              <a:t>Алынған тақырыптың ұқсастық, ерекшіліктері анықталып, сөздік қорлары дамиды.</a:t>
            </a:r>
            <a:endParaRPr lang="ru-RU" sz="1600" dirty="0">
              <a:solidFill>
                <a:schemeClr val="bg1"/>
              </a:solidFill>
            </a:endParaRPr>
          </a:p>
        </p:txBody>
      </p:sp>
      <p:sp>
        <p:nvSpPr>
          <p:cNvPr id="16" name="Прямоугольник 15"/>
          <p:cNvSpPr/>
          <p:nvPr/>
        </p:nvSpPr>
        <p:spPr>
          <a:xfrm>
            <a:off x="6861497" y="2276772"/>
            <a:ext cx="1603798" cy="707886"/>
          </a:xfrm>
          <a:prstGeom prst="rect">
            <a:avLst/>
          </a:prstGeom>
        </p:spPr>
        <p:txBody>
          <a:bodyPr wrap="square">
            <a:spAutoFit/>
          </a:bodyPr>
          <a:lstStyle/>
          <a:p>
            <a:pPr algn="ctr">
              <a:spcAft>
                <a:spcPts val="0"/>
              </a:spcAft>
            </a:pPr>
            <a:r>
              <a:rPr lang="kk-KZ" sz="2000" b="1">
                <a:solidFill>
                  <a:schemeClr val="bg1"/>
                </a:solidFill>
                <a:latin typeface="Times New Roman"/>
                <a:ea typeface="Times New Roman"/>
              </a:rPr>
              <a:t>Топтастыру </a:t>
            </a:r>
            <a:r>
              <a:rPr lang="kk-KZ" sz="2000" b="1" smtClean="0">
                <a:solidFill>
                  <a:schemeClr val="bg1"/>
                </a:solidFill>
                <a:latin typeface="Times New Roman"/>
                <a:ea typeface="Times New Roman"/>
              </a:rPr>
              <a:t>әдіс</a:t>
            </a:r>
            <a:r>
              <a:rPr lang="kk-KZ" sz="1600" b="1" smtClean="0">
                <a:solidFill>
                  <a:schemeClr val="bg1"/>
                </a:solidFill>
                <a:latin typeface="Times New Roman"/>
                <a:ea typeface="Times New Roman"/>
              </a:rPr>
              <a:t>і.</a:t>
            </a:r>
            <a:endParaRPr lang="ru-RU" sz="1600" b="1" dirty="0">
              <a:solidFill>
                <a:schemeClr val="bg1"/>
              </a:solidFill>
              <a:effectLst/>
              <a:latin typeface="Times New Roman"/>
              <a:ea typeface="Times New Roman"/>
            </a:endParaRPr>
          </a:p>
        </p:txBody>
      </p:sp>
      <p:sp>
        <p:nvSpPr>
          <p:cNvPr id="1049" name="Line 15"/>
          <p:cNvSpPr>
            <a:spLocks noChangeShapeType="1"/>
          </p:cNvSpPr>
          <p:nvPr/>
        </p:nvSpPr>
        <p:spPr bwMode="auto">
          <a:xfrm>
            <a:off x="4780090" y="3104259"/>
            <a:ext cx="0" cy="228600"/>
          </a:xfrm>
          <a:prstGeom prst="line">
            <a:avLst/>
          </a:prstGeom>
          <a:noFill/>
          <a:ln w="9525">
            <a:solidFill>
              <a:srgbClr val="3333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ru-RU" dirty="0"/>
          </a:p>
        </p:txBody>
      </p:sp>
    </p:spTree>
    <p:extLst>
      <p:ext uri="{BB962C8B-B14F-4D97-AF65-F5344CB8AC3E}">
        <p14:creationId xmlns="" xmlns:p14="http://schemas.microsoft.com/office/powerpoint/2010/main" val="2867850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748159" y="332656"/>
            <a:ext cx="7704856" cy="22467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spcBef>
                <a:spcPct val="0"/>
              </a:spcBef>
              <a:spcAft>
                <a:spcPct val="0"/>
              </a:spcAft>
              <a:buClrTx/>
              <a:buSzTx/>
              <a:buFontTx/>
              <a:buNone/>
              <a:tabLst/>
            </a:pPr>
            <a:r>
              <a:rPr kumimoji="0" lang="kk-KZ" sz="1400" b="0" i="0" u="none" strike="noStrike" cap="none" normalizeH="0" baseline="0" dirty="0" smtClean="0">
                <a:ln>
                  <a:noFill/>
                </a:ln>
                <a:solidFill>
                  <a:srgbClr val="3333FF"/>
                </a:solidFill>
                <a:effectLst/>
                <a:latin typeface="Arial" pitchFamily="34" charset="0"/>
                <a:ea typeface="Times New Roman" pitchFamily="18" charset="0"/>
              </a:rPr>
              <a:t> </a:t>
            </a:r>
            <a:r>
              <a:rPr kumimoji="0" lang="kk-KZ" sz="1400" b="0" i="0" u="none" strike="noStrike" cap="none" normalizeH="0" baseline="0" dirty="0" smtClean="0">
                <a:ln>
                  <a:noFill/>
                </a:ln>
                <a:solidFill>
                  <a:srgbClr val="3333FF"/>
                </a:solidFill>
                <a:effectLst/>
                <a:latin typeface="Times New Roman" pitchFamily="18" charset="0"/>
                <a:ea typeface="Times New Roman" pitchFamily="18" charset="0"/>
                <a:cs typeface="Times New Roman" pitchFamily="18" charset="0"/>
              </a:rPr>
              <a:t>Осы әдістерді қолдана отырып түрлі жүйеде жұмбақтар шешіліп шығарылады.</a:t>
            </a:r>
            <a:endParaRPr kumimoji="0" lang="ru-RU" sz="1400" b="0" i="0" u="none" strike="noStrike" cap="none" normalizeH="0" baseline="0" dirty="0" smtClean="0">
              <a:ln>
                <a:noFill/>
              </a:ln>
              <a:solidFill>
                <a:srgbClr val="3333FF"/>
              </a:solidFill>
              <a:effectLst/>
              <a:latin typeface="Times New Roman" pitchFamily="18" charset="0"/>
              <a:cs typeface="Times New Roman" pitchFamily="18" charset="0"/>
            </a:endParaRPr>
          </a:p>
          <a:p>
            <a:pPr marL="0" marR="0" lvl="0" indent="0" algn="ctr" defTabSz="914400" rtl="0" eaLnBrk="0" fontAlgn="base" latinLnBrk="0" hangingPunct="0">
              <a:spcBef>
                <a:spcPct val="0"/>
              </a:spcBef>
              <a:spcAft>
                <a:spcPct val="0"/>
              </a:spcAft>
              <a:buClrTx/>
              <a:buSzTx/>
              <a:buFontTx/>
              <a:buNone/>
              <a:tabLst/>
            </a:pPr>
            <a:r>
              <a:rPr kumimoji="0" lang="kk-KZ" sz="1400" b="0" i="0" u="none" strike="noStrike" cap="none" normalizeH="0" baseline="0" dirty="0" smtClean="0">
                <a:ln>
                  <a:noFill/>
                </a:ln>
                <a:solidFill>
                  <a:srgbClr val="3333FF"/>
                </a:solidFill>
                <a:effectLst/>
                <a:latin typeface="Times New Roman" pitchFamily="18" charset="0"/>
                <a:ea typeface="Times New Roman" pitchFamily="18" charset="0"/>
                <a:cs typeface="Times New Roman" pitchFamily="18" charset="0"/>
              </a:rPr>
              <a:t>             </a:t>
            </a:r>
            <a:r>
              <a:rPr kumimoji="0" lang="kk-KZ" sz="1400" b="1" i="0" u="none" strike="noStrike" cap="none" normalizeH="0" baseline="0" dirty="0" smtClean="0">
                <a:ln>
                  <a:noFill/>
                </a:ln>
                <a:solidFill>
                  <a:srgbClr val="3333FF"/>
                </a:solidFill>
                <a:effectLst/>
                <a:latin typeface="Times New Roman" pitchFamily="18" charset="0"/>
                <a:ea typeface="Times New Roman" pitchFamily="18" charset="0"/>
                <a:cs typeface="Times New Roman" pitchFamily="18" charset="0"/>
              </a:rPr>
              <a:t>Жүйелілік жақындау әдісінің құндылығы:</a:t>
            </a:r>
            <a:endParaRPr kumimoji="0" lang="ru-RU" sz="1400" b="1" i="0" u="none" strike="noStrike" cap="none" normalizeH="0" baseline="0" dirty="0" smtClean="0">
              <a:ln>
                <a:noFill/>
              </a:ln>
              <a:solidFill>
                <a:srgbClr val="3333FF"/>
              </a:solidFill>
              <a:effectLst/>
              <a:latin typeface="Times New Roman" pitchFamily="18" charset="0"/>
              <a:cs typeface="Times New Roman" pitchFamily="18" charset="0"/>
            </a:endParaRPr>
          </a:p>
          <a:p>
            <a:pPr marR="0" lvl="0" algn="l" defTabSz="914400" rtl="0" eaLnBrk="0" fontAlgn="base" latinLnBrk="0" hangingPunct="0">
              <a:spcBef>
                <a:spcPct val="0"/>
              </a:spcBef>
              <a:spcAft>
                <a:spcPct val="0"/>
              </a:spcAft>
              <a:buClrTx/>
              <a:buSzTx/>
              <a:tabLst/>
            </a:pPr>
            <a:r>
              <a:rPr kumimoji="0" lang="kk-KZ" sz="1400" b="0" i="0" u="none" strike="noStrike" cap="none" normalizeH="0" baseline="0" dirty="0" smtClean="0">
                <a:ln>
                  <a:noFill/>
                </a:ln>
                <a:solidFill>
                  <a:srgbClr val="3333FF"/>
                </a:solidFill>
                <a:effectLst/>
                <a:latin typeface="Times New Roman" pitchFamily="18" charset="0"/>
                <a:ea typeface="Times New Roman" pitchFamily="18" charset="0"/>
                <a:cs typeface="Times New Roman" pitchFamily="18" charset="0"/>
              </a:rPr>
              <a:t>1. Тақырып таңдап алынады. </a:t>
            </a:r>
          </a:p>
          <a:p>
            <a:pPr marR="0" lvl="0" algn="l" defTabSz="914400" rtl="0" eaLnBrk="0" fontAlgn="base" latinLnBrk="0" hangingPunct="0">
              <a:spcBef>
                <a:spcPct val="0"/>
              </a:spcBef>
              <a:spcAft>
                <a:spcPct val="0"/>
              </a:spcAft>
              <a:buClrTx/>
              <a:buSzTx/>
              <a:tabLst/>
            </a:pPr>
            <a:r>
              <a:rPr lang="kk-KZ" sz="1400" dirty="0" smtClean="0">
                <a:solidFill>
                  <a:srgbClr val="3333FF"/>
                </a:solidFill>
                <a:latin typeface="Times New Roman" pitchFamily="18" charset="0"/>
                <a:ea typeface="Times New Roman" pitchFamily="18" charset="0"/>
                <a:cs typeface="Times New Roman" pitchFamily="18" charset="0"/>
              </a:rPr>
              <a:t>2. </a:t>
            </a:r>
            <a:r>
              <a:rPr kumimoji="0" lang="kk-KZ" sz="1400" b="0" i="0" u="none" strike="noStrike" cap="none" normalizeH="0" baseline="0" dirty="0" smtClean="0">
                <a:ln>
                  <a:noFill/>
                </a:ln>
                <a:solidFill>
                  <a:srgbClr val="3333FF"/>
                </a:solidFill>
                <a:effectLst/>
                <a:latin typeface="Times New Roman" pitchFamily="18" charset="0"/>
                <a:ea typeface="Times New Roman" pitchFamily="18" charset="0"/>
                <a:cs typeface="Times New Roman" pitchFamily="18" charset="0"/>
              </a:rPr>
              <a:t>Ойдың жалпыдан жекеге, дербеске ауысуы.</a:t>
            </a:r>
            <a:endParaRPr kumimoji="0" lang="ru-RU" sz="1400" b="0" i="0" u="none" strike="noStrike" cap="none" normalizeH="0" baseline="0" dirty="0" smtClean="0">
              <a:ln>
                <a:noFill/>
              </a:ln>
              <a:solidFill>
                <a:srgbClr val="3333FF"/>
              </a:solidFill>
              <a:effectLst/>
              <a:latin typeface="Times New Roman" pitchFamily="18" charset="0"/>
              <a:cs typeface="Times New Roman" pitchFamily="18" charset="0"/>
            </a:endParaRPr>
          </a:p>
          <a:p>
            <a:pPr marL="0" marR="0" lvl="0" indent="0" algn="l" defTabSz="914400" rtl="0" eaLnBrk="0" fontAlgn="base" latinLnBrk="0" hangingPunct="0">
              <a:spcBef>
                <a:spcPct val="0"/>
              </a:spcBef>
              <a:spcAft>
                <a:spcPct val="0"/>
              </a:spcAft>
              <a:buClrTx/>
              <a:buSzTx/>
              <a:buFontTx/>
              <a:buNone/>
              <a:tabLst/>
            </a:pPr>
            <a:r>
              <a:rPr kumimoji="0" lang="kk-KZ" sz="1400" b="0" i="0" u="none" strike="noStrike" cap="none" normalizeH="0" baseline="0" dirty="0" smtClean="0">
                <a:ln>
                  <a:noFill/>
                </a:ln>
                <a:solidFill>
                  <a:srgbClr val="3333FF"/>
                </a:solidFill>
                <a:effectLst/>
                <a:latin typeface="Times New Roman" pitchFamily="18" charset="0"/>
                <a:ea typeface="Times New Roman" pitchFamily="18" charset="0"/>
                <a:cs typeface="Times New Roman" pitchFamily="18" charset="0"/>
              </a:rPr>
              <a:t>3. Объектінің әр түрлі қасиеттері мен белгілерін айқындау арқылы абстракты-жалпыдан дербеске ауысуы. </a:t>
            </a:r>
          </a:p>
          <a:p>
            <a:pPr marL="0" marR="0" lvl="0" indent="0" algn="l" defTabSz="914400" rtl="0" eaLnBrk="0" fontAlgn="base" latinLnBrk="0" hangingPunct="0">
              <a:spcBef>
                <a:spcPct val="0"/>
              </a:spcBef>
              <a:spcAft>
                <a:spcPct val="0"/>
              </a:spcAft>
              <a:buClrTx/>
              <a:buSzTx/>
              <a:buFontTx/>
              <a:buNone/>
              <a:tabLst/>
            </a:pPr>
            <a:r>
              <a:rPr kumimoji="0" lang="kk-KZ" sz="1400" b="0" i="0" u="none" strike="noStrike" cap="none" normalizeH="0" baseline="0" dirty="0" smtClean="0">
                <a:ln>
                  <a:noFill/>
                </a:ln>
                <a:solidFill>
                  <a:srgbClr val="3333FF"/>
                </a:solidFill>
                <a:effectLst/>
                <a:latin typeface="Times New Roman" pitchFamily="18" charset="0"/>
                <a:ea typeface="Times New Roman" pitchFamily="18" charset="0"/>
                <a:cs typeface="Times New Roman" pitchFamily="18" charset="0"/>
              </a:rPr>
              <a:t>Мысалы</a:t>
            </a:r>
            <a:r>
              <a:rPr kumimoji="0" lang="kk-KZ" sz="1400" b="0" i="0" u="none" strike="noStrike" cap="none" normalizeH="0" dirty="0" smtClean="0">
                <a:ln>
                  <a:noFill/>
                </a:ln>
                <a:solidFill>
                  <a:srgbClr val="3333FF"/>
                </a:solidFill>
                <a:effectLst/>
                <a:latin typeface="Times New Roman" pitchFamily="18" charset="0"/>
                <a:ea typeface="Times New Roman" pitchFamily="18" charset="0"/>
                <a:cs typeface="Times New Roman" pitchFamily="18" charset="0"/>
              </a:rPr>
              <a:t> </a:t>
            </a:r>
            <a:r>
              <a:rPr kumimoji="0" lang="kk-KZ" sz="1400" b="0" i="0" u="none" strike="noStrike" cap="none" normalizeH="0" baseline="0" dirty="0" smtClean="0">
                <a:ln>
                  <a:noFill/>
                </a:ln>
                <a:solidFill>
                  <a:srgbClr val="3333FF"/>
                </a:solidFill>
                <a:effectLst/>
                <a:latin typeface="Times New Roman" pitchFamily="18" charset="0"/>
                <a:ea typeface="Times New Roman" pitchFamily="18" charset="0"/>
                <a:cs typeface="Times New Roman" pitchFamily="18" charset="0"/>
              </a:rPr>
              <a:t>өсімдіктерге байланысты жұмбақтар алатын болсақ, тақырып тандалып алынады  </a:t>
            </a:r>
          </a:p>
          <a:p>
            <a:pPr lvl="0"/>
            <a:r>
              <a:rPr kumimoji="0" lang="kk-KZ" sz="1400" b="0" i="0" u="none" strike="noStrike" cap="none" normalizeH="0" baseline="0" dirty="0" smtClean="0">
                <a:ln>
                  <a:noFill/>
                </a:ln>
                <a:solidFill>
                  <a:srgbClr val="3333FF"/>
                </a:solidFill>
                <a:effectLst/>
                <a:latin typeface="Times New Roman" pitchFamily="18" charset="0"/>
                <a:ea typeface="Times New Roman" pitchFamily="18" charset="0"/>
                <a:cs typeface="Times New Roman" pitchFamily="18" charset="0"/>
              </a:rPr>
              <a:t>Мысалы: Ағаш </a:t>
            </a:r>
            <a:r>
              <a:rPr lang="kk-KZ" sz="1400" dirty="0" smtClean="0">
                <a:solidFill>
                  <a:srgbClr val="3333FF"/>
                </a:solidFill>
                <a:latin typeface="Times New Roman" pitchFamily="18" charset="0"/>
                <a:ea typeface="Times New Roman" pitchFamily="18" charset="0"/>
                <a:cs typeface="Times New Roman" pitchFamily="18" charset="0"/>
              </a:rPr>
              <a:t>күзде сап-сары</a:t>
            </a:r>
            <a:r>
              <a:rPr lang="en-US" sz="1400" dirty="0" smtClean="0">
                <a:solidFill>
                  <a:srgbClr val="3333FF"/>
                </a:solidFill>
                <a:latin typeface="Times New Roman" pitchFamily="18" charset="0"/>
                <a:ea typeface="Times New Roman" pitchFamily="18" charset="0"/>
                <a:cs typeface="Times New Roman" pitchFamily="18" charset="0"/>
              </a:rPr>
              <a:t> </a:t>
            </a:r>
            <a:r>
              <a:rPr lang="kk-KZ" sz="1400" dirty="0" smtClean="0">
                <a:solidFill>
                  <a:srgbClr val="3333FF"/>
                </a:solidFill>
                <a:latin typeface="Times New Roman" pitchFamily="18" charset="0"/>
                <a:ea typeface="Times New Roman" pitchFamily="18" charset="0"/>
                <a:cs typeface="Times New Roman" pitchFamily="18" charset="0"/>
              </a:rPr>
              <a:t>қыста жалаңаш</a:t>
            </a:r>
            <a:r>
              <a:rPr lang="kk-KZ" sz="1400" dirty="0">
                <a:solidFill>
                  <a:srgbClr val="3333FF"/>
                </a:solidFill>
                <a:latin typeface="Times New Roman" pitchFamily="18" charset="0"/>
                <a:ea typeface="Times New Roman" pitchFamily="18" charset="0"/>
                <a:cs typeface="Times New Roman" pitchFamily="18" charset="0"/>
              </a:rPr>
              <a:t> </a:t>
            </a:r>
            <a:r>
              <a:rPr lang="kk-KZ" sz="1400" dirty="0" smtClean="0">
                <a:solidFill>
                  <a:srgbClr val="3333FF"/>
                </a:solidFill>
                <a:latin typeface="Times New Roman" pitchFamily="18" charset="0"/>
                <a:ea typeface="Times New Roman" pitchFamily="18" charset="0"/>
                <a:cs typeface="Times New Roman" pitchFamily="18" charset="0"/>
              </a:rPr>
              <a:t>Көктемде </a:t>
            </a:r>
            <a:r>
              <a:rPr lang="kk-KZ" sz="1400" dirty="0">
                <a:solidFill>
                  <a:srgbClr val="3333FF"/>
                </a:solidFill>
                <a:latin typeface="Times New Roman" pitchFamily="18" charset="0"/>
                <a:ea typeface="Times New Roman" pitchFamily="18" charset="0"/>
                <a:cs typeface="Times New Roman" pitchFamily="18" charset="0"/>
              </a:rPr>
              <a:t>бүршік жарады,</a:t>
            </a:r>
            <a:r>
              <a:rPr lang="en-US" sz="1400" dirty="0" smtClean="0">
                <a:solidFill>
                  <a:srgbClr val="3333FF"/>
                </a:solidFill>
                <a:latin typeface="Times New Roman" pitchFamily="18" charset="0"/>
                <a:ea typeface="Times New Roman" pitchFamily="18" charset="0"/>
                <a:cs typeface="Times New Roman" pitchFamily="18" charset="0"/>
              </a:rPr>
              <a:t> </a:t>
            </a:r>
            <a:r>
              <a:rPr lang="kk-KZ" sz="1400" dirty="0">
                <a:solidFill>
                  <a:srgbClr val="3333FF"/>
                </a:solidFill>
                <a:latin typeface="Times New Roman" pitchFamily="18" charset="0"/>
                <a:ea typeface="Times New Roman" pitchFamily="18" charset="0"/>
                <a:cs typeface="Times New Roman" pitchFamily="18" charset="0"/>
              </a:rPr>
              <a:t>жазда жап-жасыл, </a:t>
            </a:r>
            <a:endParaRPr lang="ru-RU" sz="1400" b="1" dirty="0">
              <a:solidFill>
                <a:srgbClr val="3333FF"/>
              </a:solidFill>
              <a:latin typeface="Times New Roman"/>
              <a:ea typeface="Times New Roman"/>
            </a:endParaRPr>
          </a:p>
          <a:p>
            <a:pPr>
              <a:spcAft>
                <a:spcPts val="0"/>
              </a:spcAft>
            </a:pPr>
            <a:r>
              <a:rPr lang="kk-KZ" sz="1400" dirty="0" smtClean="0">
                <a:solidFill>
                  <a:srgbClr val="3333FF"/>
                </a:solidFill>
                <a:latin typeface="Times New Roman" pitchFamily="18" charset="0"/>
                <a:ea typeface="Times New Roman" pitchFamily="18" charset="0"/>
                <a:cs typeface="Times New Roman" pitchFamily="18" charset="0"/>
              </a:rPr>
              <a:t>деп </a:t>
            </a:r>
            <a:r>
              <a:rPr lang="kk-KZ" sz="1400" dirty="0">
                <a:solidFill>
                  <a:srgbClr val="3333FF"/>
                </a:solidFill>
                <a:latin typeface="Times New Roman" pitchFamily="18" charset="0"/>
                <a:ea typeface="Times New Roman" pitchFamily="18" charset="0"/>
                <a:cs typeface="Times New Roman" pitchFamily="18" charset="0"/>
              </a:rPr>
              <a:t>айтамыз. Жазда жапырақпен, </a:t>
            </a:r>
            <a:r>
              <a:rPr lang="kk-KZ" sz="1400" dirty="0" smtClean="0">
                <a:solidFill>
                  <a:srgbClr val="3333FF"/>
                </a:solidFill>
                <a:latin typeface="Times New Roman" pitchFamily="18" charset="0"/>
                <a:ea typeface="Times New Roman" pitchFamily="18" charset="0"/>
                <a:cs typeface="Times New Roman" pitchFamily="18" charset="0"/>
              </a:rPr>
              <a:t>күзде </a:t>
            </a:r>
            <a:r>
              <a:rPr lang="kk-KZ" sz="1400" dirty="0">
                <a:solidFill>
                  <a:srgbClr val="3333FF"/>
                </a:solidFill>
                <a:latin typeface="Times New Roman" pitchFamily="18" charset="0"/>
                <a:ea typeface="Times New Roman" pitchFamily="18" charset="0"/>
                <a:cs typeface="Times New Roman" pitchFamily="18" charset="0"/>
              </a:rPr>
              <a:t>түсіп қалады. Бұнда біз жүйелеп көрсетіп тұрмыз. Бала өз ойын </a:t>
            </a:r>
            <a:r>
              <a:rPr lang="kk-KZ" sz="1400" dirty="0">
                <a:solidFill>
                  <a:srgbClr val="3333FF"/>
                </a:solidFill>
                <a:latin typeface="Times New Roman"/>
                <a:ea typeface="Times New Roman"/>
              </a:rPr>
              <a:t>ұшқырлап шығара алады</a:t>
            </a:r>
            <a:r>
              <a:rPr lang="kk-KZ" sz="1400" dirty="0" smtClean="0">
                <a:solidFill>
                  <a:srgbClr val="3333FF"/>
                </a:solidFill>
                <a:latin typeface="Times New Roman"/>
                <a:ea typeface="Times New Roman"/>
              </a:rPr>
              <a:t>.</a:t>
            </a:r>
            <a:r>
              <a:rPr lang="en-US" sz="1400" dirty="0" smtClean="0">
                <a:solidFill>
                  <a:srgbClr val="3333FF"/>
                </a:solidFill>
                <a:latin typeface="Times New Roman"/>
                <a:ea typeface="Times New Roman"/>
              </a:rPr>
              <a:t> </a:t>
            </a:r>
            <a:endParaRPr lang="ru-RU" sz="1400" b="1" dirty="0">
              <a:solidFill>
                <a:srgbClr val="3333FF"/>
              </a:solidFill>
              <a:latin typeface="Times New Roman"/>
              <a:ea typeface="Times New Roman"/>
            </a:endParaRPr>
          </a:p>
        </p:txBody>
      </p:sp>
      <p:pic>
        <p:nvPicPr>
          <p:cNvPr id="3" name="Рисунок 2"/>
          <p:cNvPicPr/>
          <p:nvPr/>
        </p:nvPicPr>
        <p:blipFill rotWithShape="1">
          <a:blip r:embed="rId2" cstate="print">
            <a:extLst>
              <a:ext uri="{28A0092B-C50C-407E-A947-70E740481C1C}">
                <a14:useLocalDpi xmlns="" xmlns:a14="http://schemas.microsoft.com/office/drawing/2010/main" val="0"/>
              </a:ext>
            </a:extLst>
          </a:blip>
          <a:srcRect r="83282" b="75327"/>
          <a:stretch/>
        </p:blipFill>
        <p:spPr bwMode="auto">
          <a:xfrm>
            <a:off x="3611717" y="5124858"/>
            <a:ext cx="1440000" cy="1440000"/>
          </a:xfrm>
          <a:prstGeom prst="ellipse">
            <a:avLst/>
          </a:prstGeom>
          <a:ln w="190500" cap="rnd">
            <a:solidFill>
              <a:srgbClr val="FFD54F"/>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53640926-AAD7-44D8-BBD7-CCE9431645EC}">
              <a14:shadowObscured xmlns="" xmlns:a14="http://schemas.microsoft.com/office/drawing/2010/main"/>
            </a:ext>
          </a:extLst>
        </p:spPr>
      </p:pic>
      <p:pic>
        <p:nvPicPr>
          <p:cNvPr id="4" name="Рисунок 3"/>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12160" y="3861048"/>
            <a:ext cx="1440000" cy="1440000"/>
          </a:xfrm>
          <a:prstGeom prst="ellipse">
            <a:avLst/>
          </a:prstGeom>
          <a:ln w="190500" cap="rnd">
            <a:solidFill>
              <a:srgbClr val="00B05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7" name="Рисунок 6"/>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599712" y="2579425"/>
            <a:ext cx="1440000" cy="1440000"/>
          </a:xfrm>
          <a:prstGeom prst="ellipse">
            <a:avLst/>
          </a:prstGeom>
          <a:ln w="190500" cap="rnd">
            <a:solidFill>
              <a:srgbClr val="92D05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26"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359665" y="3684858"/>
            <a:ext cx="1472158" cy="1440000"/>
          </a:xfrm>
          <a:prstGeom prst="ellipse">
            <a:avLst/>
          </a:prstGeom>
          <a:ln w="190500" cap="rnd">
            <a:solidFill>
              <a:schemeClr val="bg1"/>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 xmlns:a14="http://schemas.microsoft.com/office/drawing/2010/main">
                <a:solidFill>
                  <a:schemeClr val="accent1"/>
                </a:solidFill>
              </a14:hiddenFill>
            </a:ext>
          </a:extLst>
        </p:spPr>
      </p:pic>
      <p:sp>
        <p:nvSpPr>
          <p:cNvPr id="8" name="Стрелка вправо 7"/>
          <p:cNvSpPr/>
          <p:nvPr/>
        </p:nvSpPr>
        <p:spPr>
          <a:xfrm rot="2037840">
            <a:off x="5257008" y="3576858"/>
            <a:ext cx="720000" cy="216000"/>
          </a:xfrm>
          <a:prstGeom prst="rightArrow">
            <a:avLst/>
          </a:prstGeom>
          <a:solidFill>
            <a:srgbClr val="FFC000"/>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chemeClr val="accent3">
                    <a:lumMod val="20000"/>
                    <a:lumOff val="80000"/>
                  </a:schemeClr>
                </a:solidFill>
              </a:ln>
              <a:solidFill>
                <a:schemeClr val="accent3">
                  <a:lumMod val="20000"/>
                  <a:lumOff val="80000"/>
                </a:schemeClr>
              </a:solidFill>
            </a:endParaRPr>
          </a:p>
        </p:txBody>
      </p:sp>
      <p:sp>
        <p:nvSpPr>
          <p:cNvPr id="9" name="Стрелка вправо 8"/>
          <p:cNvSpPr/>
          <p:nvPr/>
        </p:nvSpPr>
        <p:spPr>
          <a:xfrm rot="8156349">
            <a:off x="5318358" y="5364559"/>
            <a:ext cx="720000" cy="216000"/>
          </a:xfrm>
          <a:prstGeom prst="rightArrow">
            <a:avLst/>
          </a:prstGeom>
          <a:solidFill>
            <a:srgbClr val="CC0000"/>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chemeClr val="accent3">
                    <a:lumMod val="20000"/>
                    <a:lumOff val="80000"/>
                  </a:schemeClr>
                </a:solidFill>
              </a:ln>
              <a:solidFill>
                <a:schemeClr val="accent3">
                  <a:lumMod val="20000"/>
                  <a:lumOff val="80000"/>
                </a:schemeClr>
              </a:solidFill>
            </a:endParaRPr>
          </a:p>
        </p:txBody>
      </p:sp>
      <p:sp>
        <p:nvSpPr>
          <p:cNvPr id="10" name="Стрелка вправо 9"/>
          <p:cNvSpPr/>
          <p:nvPr/>
        </p:nvSpPr>
        <p:spPr>
          <a:xfrm rot="12689880">
            <a:off x="2701704" y="5291791"/>
            <a:ext cx="720000" cy="216000"/>
          </a:xfrm>
          <a:prstGeom prst="rightArrow">
            <a:avLst/>
          </a:prstGeom>
          <a:solidFill>
            <a:srgbClr val="00B050"/>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chemeClr val="accent3">
                    <a:lumMod val="20000"/>
                    <a:lumOff val="80000"/>
                  </a:schemeClr>
                </a:solidFill>
              </a:ln>
              <a:solidFill>
                <a:schemeClr val="accent3">
                  <a:lumMod val="20000"/>
                  <a:lumOff val="80000"/>
                </a:schemeClr>
              </a:solidFill>
            </a:endParaRPr>
          </a:p>
        </p:txBody>
      </p:sp>
      <p:sp>
        <p:nvSpPr>
          <p:cNvPr id="11" name="Стрелка вправо 10"/>
          <p:cNvSpPr/>
          <p:nvPr/>
        </p:nvSpPr>
        <p:spPr>
          <a:xfrm rot="19484386">
            <a:off x="2636275" y="3443463"/>
            <a:ext cx="609073" cy="212827"/>
          </a:xfrm>
          <a:prstGeom prst="rightArrow">
            <a:avLst/>
          </a:prstGeom>
          <a:solidFill>
            <a:srgbClr val="3333FF"/>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chemeClr val="accent3">
                    <a:lumMod val="20000"/>
                    <a:lumOff val="80000"/>
                  </a:schemeClr>
                </a:solidFill>
              </a:ln>
              <a:solidFill>
                <a:schemeClr val="accent3">
                  <a:lumMod val="20000"/>
                  <a:lumOff val="80000"/>
                </a:schemeClr>
              </a:solidFill>
            </a:endParaRPr>
          </a:p>
        </p:txBody>
      </p:sp>
    </p:spTree>
    <p:extLst>
      <p:ext uri="{BB962C8B-B14F-4D97-AF65-F5344CB8AC3E}">
        <p14:creationId xmlns="" xmlns:p14="http://schemas.microsoft.com/office/powerpoint/2010/main" val="2579359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576" y="404664"/>
            <a:ext cx="7776864" cy="2031325"/>
          </a:xfrm>
          <a:prstGeom prst="rect">
            <a:avLst/>
          </a:prstGeom>
        </p:spPr>
        <p:txBody>
          <a:bodyPr wrap="square">
            <a:spAutoFit/>
          </a:bodyPr>
          <a:lstStyle/>
          <a:p>
            <a:pPr>
              <a:spcAft>
                <a:spcPts val="0"/>
              </a:spcAft>
            </a:pPr>
            <a:r>
              <a:rPr lang="kk-KZ" b="1">
                <a:latin typeface="Times New Roman"/>
                <a:ea typeface="Times New Roman"/>
              </a:rPr>
              <a:t>Топтастыру әдісінің құндылығы:</a:t>
            </a:r>
            <a:endParaRPr lang="ru-RU" b="1" dirty="0">
              <a:latin typeface="Times New Roman"/>
              <a:ea typeface="Times New Roman"/>
            </a:endParaRPr>
          </a:p>
          <a:p>
            <a:pPr>
              <a:spcAft>
                <a:spcPts val="0"/>
              </a:spcAft>
            </a:pPr>
            <a:r>
              <a:rPr lang="kk-KZ">
                <a:latin typeface="Times New Roman"/>
                <a:ea typeface="Times New Roman"/>
              </a:rPr>
              <a:t>1.Тақырып алу.</a:t>
            </a:r>
            <a:endParaRPr lang="ru-RU" b="1" dirty="0">
              <a:latin typeface="Times New Roman"/>
              <a:ea typeface="Times New Roman"/>
            </a:endParaRPr>
          </a:p>
          <a:p>
            <a:pPr>
              <a:spcAft>
                <a:spcPts val="0"/>
              </a:spcAft>
            </a:pPr>
            <a:r>
              <a:rPr lang="kk-KZ">
                <a:latin typeface="Times New Roman"/>
                <a:ea typeface="Times New Roman"/>
              </a:rPr>
              <a:t>2.Тақырыпты ести отыра бір ойға келу.</a:t>
            </a:r>
            <a:endParaRPr lang="ru-RU" b="1" dirty="0">
              <a:latin typeface="Times New Roman"/>
              <a:ea typeface="Times New Roman"/>
            </a:endParaRPr>
          </a:p>
          <a:p>
            <a:pPr>
              <a:spcAft>
                <a:spcPts val="0"/>
              </a:spcAft>
            </a:pPr>
            <a:r>
              <a:rPr lang="kk-KZ">
                <a:latin typeface="Times New Roman"/>
                <a:ea typeface="Times New Roman"/>
              </a:rPr>
              <a:t>3.Айтылған зат немесе құбылыспен байланысты сөздерді қасиеттерді атау. </a:t>
            </a:r>
            <a:endParaRPr lang="ru-RU" b="1" dirty="0">
              <a:latin typeface="Times New Roman"/>
              <a:ea typeface="Times New Roman"/>
            </a:endParaRPr>
          </a:p>
          <a:p>
            <a:pPr>
              <a:spcAft>
                <a:spcPts val="0"/>
              </a:spcAft>
            </a:pPr>
            <a:r>
              <a:rPr lang="kk-KZ">
                <a:latin typeface="Times New Roman"/>
                <a:ea typeface="Times New Roman"/>
              </a:rPr>
              <a:t>4. Тақырыпқа байланысты сөздер топтасады. </a:t>
            </a:r>
            <a:endParaRPr lang="ru-RU" b="1" dirty="0">
              <a:latin typeface="Times New Roman"/>
              <a:ea typeface="Times New Roman"/>
            </a:endParaRPr>
          </a:p>
          <a:p>
            <a:pPr>
              <a:spcAft>
                <a:spcPts val="0"/>
              </a:spcAft>
            </a:pPr>
            <a:r>
              <a:rPr lang="kk-KZ">
                <a:latin typeface="Times New Roman"/>
                <a:ea typeface="Times New Roman"/>
              </a:rPr>
              <a:t>5. Келесі кезең айтылған топтастыру әдісіне негізделіп жұмбақ шығарылады. </a:t>
            </a:r>
            <a:endParaRPr lang="ru-RU" b="1" dirty="0">
              <a:latin typeface="Times New Roman"/>
              <a:ea typeface="Times New Roman"/>
            </a:endParaRPr>
          </a:p>
          <a:p>
            <a:pPr indent="342265">
              <a:spcAft>
                <a:spcPts val="0"/>
              </a:spcAft>
            </a:pPr>
            <a:r>
              <a:rPr lang="kk-KZ">
                <a:latin typeface="Times New Roman"/>
                <a:ea typeface="Times New Roman"/>
              </a:rPr>
              <a:t>Тақырып тандап алынады   Мысалы:  Ағаш</a:t>
            </a:r>
            <a:endParaRPr lang="ru-RU" b="1" dirty="0">
              <a:effectLst/>
              <a:latin typeface="Times New Roman"/>
              <a:ea typeface="Times New Roman"/>
            </a:endParaRPr>
          </a:p>
        </p:txBody>
      </p:sp>
      <p:graphicFrame>
        <p:nvGraphicFramePr>
          <p:cNvPr id="5" name="Таблица 4"/>
          <p:cNvGraphicFramePr>
            <a:graphicFrameLocks noGrp="1"/>
          </p:cNvGraphicFramePr>
          <p:nvPr>
            <p:extLst>
              <p:ext uri="{D42A27DB-BD31-4B8C-83A1-F6EECF244321}">
                <p14:modId xmlns="" xmlns:p14="http://schemas.microsoft.com/office/powerpoint/2010/main" val="3572128990"/>
              </p:ext>
            </p:extLst>
          </p:nvPr>
        </p:nvGraphicFramePr>
        <p:xfrm>
          <a:off x="2411760" y="2636912"/>
          <a:ext cx="3888431" cy="1371600"/>
        </p:xfrm>
        <a:graphic>
          <a:graphicData uri="http://schemas.openxmlformats.org/drawingml/2006/table">
            <a:tbl>
              <a:tblPr firstRow="1" firstCol="1" lastRow="1" lastCol="1" bandRow="1" bandCol="1"/>
              <a:tblGrid>
                <a:gridCol w="939340"/>
                <a:gridCol w="1310707"/>
                <a:gridCol w="1638384"/>
              </a:tblGrid>
              <a:tr h="1155577">
                <a:tc>
                  <a:txBody>
                    <a:bodyPr/>
                    <a:lstStyle/>
                    <a:p>
                      <a:pPr algn="just">
                        <a:spcAft>
                          <a:spcPts val="0"/>
                        </a:spcAft>
                      </a:pPr>
                      <a:r>
                        <a:rPr lang="kk-KZ" sz="1800" b="1">
                          <a:effectLst/>
                          <a:latin typeface="Times New Roman"/>
                          <a:ea typeface="Times New Roman"/>
                        </a:rPr>
                        <a:t> </a:t>
                      </a:r>
                      <a:endParaRPr lang="ru-RU" sz="1800" b="1" dirty="0">
                        <a:effectLst/>
                        <a:latin typeface="Times New Roman"/>
                        <a:ea typeface="Times New Roman"/>
                      </a:endParaRPr>
                    </a:p>
                    <a:p>
                      <a:pPr algn="just">
                        <a:spcAft>
                          <a:spcPts val="0"/>
                        </a:spcAft>
                      </a:pPr>
                      <a:r>
                        <a:rPr lang="kk-KZ" sz="1800" b="1">
                          <a:effectLst/>
                          <a:latin typeface="Times New Roman"/>
                          <a:ea typeface="Times New Roman"/>
                        </a:rPr>
                        <a:t>Ағаш</a:t>
                      </a:r>
                      <a:endParaRPr lang="ru-RU" sz="18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kk-KZ" sz="1800" b="0">
                          <a:effectLst/>
                          <a:latin typeface="Times New Roman"/>
                          <a:ea typeface="Times New Roman"/>
                        </a:rPr>
                        <a:t>Бүршік</a:t>
                      </a:r>
                      <a:endParaRPr lang="ru-RU" sz="1800" b="1" dirty="0">
                        <a:effectLst/>
                        <a:latin typeface="Times New Roman"/>
                        <a:ea typeface="Times New Roman"/>
                      </a:endParaRPr>
                    </a:p>
                    <a:p>
                      <a:pPr algn="just">
                        <a:spcAft>
                          <a:spcPts val="0"/>
                        </a:spcAft>
                      </a:pPr>
                      <a:r>
                        <a:rPr lang="kk-KZ" sz="1800" b="0">
                          <a:effectLst/>
                          <a:latin typeface="Times New Roman"/>
                          <a:ea typeface="Times New Roman"/>
                        </a:rPr>
                        <a:t>Гүл</a:t>
                      </a:r>
                      <a:endParaRPr lang="ru-RU" sz="1800" b="1" dirty="0">
                        <a:effectLst/>
                        <a:latin typeface="Times New Roman"/>
                        <a:ea typeface="Times New Roman"/>
                      </a:endParaRPr>
                    </a:p>
                    <a:p>
                      <a:pPr algn="just">
                        <a:spcAft>
                          <a:spcPts val="0"/>
                        </a:spcAft>
                      </a:pPr>
                      <a:r>
                        <a:rPr lang="kk-KZ" sz="1800" b="0">
                          <a:effectLst/>
                          <a:latin typeface="Times New Roman"/>
                          <a:ea typeface="Times New Roman"/>
                        </a:rPr>
                        <a:t>Жеміс</a:t>
                      </a:r>
                      <a:endParaRPr lang="ru-RU" sz="1800" b="1" dirty="0">
                        <a:effectLst/>
                        <a:latin typeface="Times New Roman"/>
                        <a:ea typeface="Times New Roman"/>
                      </a:endParaRPr>
                    </a:p>
                    <a:p>
                      <a:pPr algn="just">
                        <a:spcAft>
                          <a:spcPts val="0"/>
                        </a:spcAft>
                      </a:pPr>
                      <a:r>
                        <a:rPr lang="kk-KZ" sz="1800" b="0">
                          <a:effectLst/>
                          <a:latin typeface="Times New Roman"/>
                          <a:ea typeface="Times New Roman"/>
                        </a:rPr>
                        <a:t>Тамыр</a:t>
                      </a:r>
                      <a:endParaRPr lang="ru-RU" sz="1800" b="1" dirty="0">
                        <a:effectLst/>
                        <a:latin typeface="Times New Roman"/>
                        <a:ea typeface="Times New Roman"/>
                      </a:endParaRPr>
                    </a:p>
                    <a:p>
                      <a:pPr algn="just">
                        <a:spcAft>
                          <a:spcPts val="0"/>
                        </a:spcAft>
                      </a:pPr>
                      <a:r>
                        <a:rPr lang="kk-KZ" sz="1800" b="0">
                          <a:effectLst/>
                          <a:latin typeface="Times New Roman"/>
                          <a:ea typeface="Times New Roman"/>
                        </a:rPr>
                        <a:t>Жапырақ </a:t>
                      </a:r>
                      <a:endParaRPr lang="ru-RU" sz="18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kk-KZ" sz="1800" b="0">
                          <a:effectLst/>
                          <a:latin typeface="Times New Roman"/>
                          <a:ea typeface="Times New Roman"/>
                        </a:rPr>
                        <a:t> </a:t>
                      </a:r>
                      <a:endParaRPr lang="ru-RU" sz="1800" b="1" dirty="0">
                        <a:effectLst/>
                        <a:latin typeface="Times New Roman"/>
                        <a:ea typeface="Times New Roman"/>
                      </a:endParaRPr>
                    </a:p>
                    <a:p>
                      <a:pPr>
                        <a:spcAft>
                          <a:spcPts val="0"/>
                        </a:spcAft>
                      </a:pPr>
                      <a:r>
                        <a:rPr lang="kk-KZ" sz="1800" b="0">
                          <a:effectLst/>
                          <a:latin typeface="Times New Roman"/>
                          <a:ea typeface="Times New Roman"/>
                        </a:rPr>
                        <a:t>Ағаш өміріне байланысты болып топтасады</a:t>
                      </a:r>
                      <a:endParaRPr lang="ru-RU" sz="18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Прямоугольник 5"/>
          <p:cNvSpPr/>
          <p:nvPr/>
        </p:nvSpPr>
        <p:spPr>
          <a:xfrm>
            <a:off x="975160" y="4222829"/>
            <a:ext cx="7344816" cy="646331"/>
          </a:xfrm>
          <a:prstGeom prst="rect">
            <a:avLst/>
          </a:prstGeom>
        </p:spPr>
        <p:txBody>
          <a:bodyPr wrap="square">
            <a:spAutoFit/>
          </a:bodyPr>
          <a:lstStyle/>
          <a:p>
            <a:pPr indent="342900">
              <a:spcAft>
                <a:spcPts val="0"/>
              </a:spcAft>
            </a:pPr>
            <a:r>
              <a:rPr lang="kk-KZ" b="1" smtClean="0">
                <a:latin typeface="Times New Roman"/>
                <a:ea typeface="Times New Roman"/>
              </a:rPr>
              <a:t>Мысалы: </a:t>
            </a:r>
            <a:r>
              <a:rPr lang="kk-KZ" smtClean="0">
                <a:latin typeface="Times New Roman"/>
                <a:ea typeface="Times New Roman"/>
              </a:rPr>
              <a:t>Бүршік </a:t>
            </a:r>
            <a:r>
              <a:rPr lang="kk-KZ">
                <a:latin typeface="Times New Roman"/>
                <a:ea typeface="Times New Roman"/>
              </a:rPr>
              <a:t>жапырақ жаяды, гүлімен жеміс береді, тамырымен </a:t>
            </a:r>
            <a:r>
              <a:rPr lang="kk-KZ" smtClean="0">
                <a:latin typeface="Times New Roman"/>
                <a:ea typeface="Times New Roman"/>
              </a:rPr>
              <a:t>қөректенеді</a:t>
            </a:r>
            <a:r>
              <a:rPr lang="kk-KZ">
                <a:latin typeface="Times New Roman"/>
                <a:ea typeface="Times New Roman"/>
              </a:rPr>
              <a:t>, биік болып өседі. Бұл не? (Ағаш) </a:t>
            </a:r>
            <a:endParaRPr lang="ru-RU" b="1" dirty="0">
              <a:effectLst/>
              <a:latin typeface="Times New Roman"/>
              <a:ea typeface="Times New Roman"/>
            </a:endParaRPr>
          </a:p>
        </p:txBody>
      </p:sp>
      <p:sp>
        <p:nvSpPr>
          <p:cNvPr id="7" name="Прямоугольник 6"/>
          <p:cNvSpPr/>
          <p:nvPr/>
        </p:nvSpPr>
        <p:spPr>
          <a:xfrm>
            <a:off x="1259632" y="5013176"/>
            <a:ext cx="5544616" cy="1200329"/>
          </a:xfrm>
          <a:prstGeom prst="rect">
            <a:avLst/>
          </a:prstGeom>
        </p:spPr>
        <p:txBody>
          <a:bodyPr wrap="square">
            <a:spAutoFit/>
          </a:bodyPr>
          <a:lstStyle/>
          <a:p>
            <a:pPr lvl="0"/>
            <a:r>
              <a:rPr lang="kk-KZ" b="1" smtClean="0">
                <a:solidFill>
                  <a:prstClr val="black"/>
                </a:solidFill>
                <a:latin typeface="Times New Roman"/>
                <a:ea typeface="Times New Roman"/>
              </a:rPr>
              <a:t>Ойлану әдісінің </a:t>
            </a:r>
            <a:r>
              <a:rPr lang="kk-KZ" b="1">
                <a:solidFill>
                  <a:prstClr val="black"/>
                </a:solidFill>
                <a:latin typeface="Times New Roman"/>
                <a:ea typeface="Times New Roman"/>
              </a:rPr>
              <a:t>құндылығы: </a:t>
            </a:r>
            <a:endParaRPr lang="ru-RU" b="1" dirty="0">
              <a:solidFill>
                <a:prstClr val="black"/>
              </a:solidFill>
              <a:latin typeface="Times New Roman"/>
              <a:ea typeface="Times New Roman"/>
            </a:endParaRPr>
          </a:p>
          <a:p>
            <a:pPr lvl="0">
              <a:tabLst>
                <a:tab pos="571500" algn="l"/>
              </a:tabLst>
            </a:pPr>
            <a:r>
              <a:rPr lang="kk-KZ" smtClean="0">
                <a:solidFill>
                  <a:prstClr val="black"/>
                </a:solidFill>
                <a:latin typeface="Times New Roman"/>
                <a:ea typeface="Times New Roman"/>
              </a:rPr>
              <a:t>1. Тақырып </a:t>
            </a:r>
            <a:r>
              <a:rPr lang="kk-KZ">
                <a:solidFill>
                  <a:prstClr val="black"/>
                </a:solidFill>
                <a:latin typeface="Times New Roman"/>
                <a:ea typeface="Times New Roman"/>
              </a:rPr>
              <a:t>таңдап алынады. </a:t>
            </a:r>
            <a:endParaRPr lang="ru-RU" b="1" dirty="0">
              <a:solidFill>
                <a:prstClr val="black"/>
              </a:solidFill>
              <a:latin typeface="Times New Roman"/>
              <a:ea typeface="Times New Roman"/>
            </a:endParaRPr>
          </a:p>
          <a:p>
            <a:pPr lvl="0">
              <a:tabLst>
                <a:tab pos="571500" algn="l"/>
              </a:tabLst>
            </a:pPr>
            <a:r>
              <a:rPr lang="kk-KZ" smtClean="0">
                <a:solidFill>
                  <a:prstClr val="black"/>
                </a:solidFill>
                <a:latin typeface="Times New Roman"/>
                <a:ea typeface="Times New Roman"/>
              </a:rPr>
              <a:t>2. Бір </a:t>
            </a:r>
            <a:r>
              <a:rPr lang="kk-KZ">
                <a:solidFill>
                  <a:prstClr val="black"/>
                </a:solidFill>
                <a:latin typeface="Times New Roman"/>
                <a:ea typeface="Times New Roman"/>
              </a:rPr>
              <a:t>затты алып сипаттау </a:t>
            </a:r>
            <a:r>
              <a:rPr lang="kk-KZ" smtClean="0">
                <a:solidFill>
                  <a:prstClr val="black"/>
                </a:solidFill>
                <a:latin typeface="Times New Roman"/>
                <a:ea typeface="Times New Roman"/>
              </a:rPr>
              <a:t>.</a:t>
            </a:r>
            <a:endParaRPr lang="ru-RU" b="1" dirty="0">
              <a:solidFill>
                <a:prstClr val="black"/>
              </a:solidFill>
              <a:latin typeface="Times New Roman"/>
              <a:ea typeface="Times New Roman"/>
            </a:endParaRPr>
          </a:p>
          <a:p>
            <a:pPr lvl="0">
              <a:tabLst>
                <a:tab pos="571500" algn="l"/>
              </a:tabLst>
            </a:pPr>
            <a:r>
              <a:rPr lang="kk-KZ" smtClean="0">
                <a:solidFill>
                  <a:prstClr val="black"/>
                </a:solidFill>
                <a:latin typeface="Times New Roman"/>
                <a:ea typeface="Times New Roman"/>
              </a:rPr>
              <a:t>3. Айтылған </a:t>
            </a:r>
            <a:r>
              <a:rPr lang="kk-KZ">
                <a:solidFill>
                  <a:prstClr val="black"/>
                </a:solidFill>
                <a:latin typeface="Times New Roman"/>
                <a:ea typeface="Times New Roman"/>
              </a:rPr>
              <a:t>заттың ерекшелігін әрі қарай жалғастыру.</a:t>
            </a:r>
            <a:endParaRPr lang="ru-RU" b="1" dirty="0">
              <a:solidFill>
                <a:prstClr val="black"/>
              </a:solidFill>
              <a:latin typeface="Times New Roman"/>
              <a:ea typeface="Times New Roman"/>
            </a:endParaRPr>
          </a:p>
        </p:txBody>
      </p:sp>
    </p:spTree>
    <p:extLst>
      <p:ext uri="{BB962C8B-B14F-4D97-AF65-F5344CB8AC3E}">
        <p14:creationId xmlns="" xmlns:p14="http://schemas.microsoft.com/office/powerpoint/2010/main" val="1503478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8" name="24-конечная звезда 37"/>
          <p:cNvSpPr/>
          <p:nvPr/>
        </p:nvSpPr>
        <p:spPr>
          <a:xfrm>
            <a:off x="3256562" y="1915940"/>
            <a:ext cx="1980000" cy="1980000"/>
          </a:xfrm>
          <a:prstGeom prst="star24">
            <a:avLst/>
          </a:prstGeom>
          <a:solidFill>
            <a:schemeClr val="tx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a:ln>
                <a:solidFill>
                  <a:srgbClr val="92D050"/>
                </a:solidFill>
              </a:ln>
              <a:solidFill>
                <a:srgbClr val="00B050"/>
              </a:solidFill>
            </a:endParaRPr>
          </a:p>
        </p:txBody>
      </p:sp>
      <p:sp>
        <p:nvSpPr>
          <p:cNvPr id="36" name="24-конечная звезда 35"/>
          <p:cNvSpPr/>
          <p:nvPr/>
        </p:nvSpPr>
        <p:spPr>
          <a:xfrm>
            <a:off x="6686205" y="4776518"/>
            <a:ext cx="1980000" cy="1980000"/>
          </a:xfrm>
          <a:prstGeom prst="star24">
            <a:avLst/>
          </a:prstGeom>
          <a:solidFill>
            <a:srgbClr val="FFFF00"/>
          </a:solidFill>
          <a:ln>
            <a:solidFill>
              <a:srgbClr val="FF5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a:ln>
                <a:solidFill>
                  <a:srgbClr val="92D050"/>
                </a:solidFill>
              </a:ln>
              <a:solidFill>
                <a:srgbClr val="00B050"/>
              </a:solidFill>
            </a:endParaRPr>
          </a:p>
        </p:txBody>
      </p:sp>
      <p:sp>
        <p:nvSpPr>
          <p:cNvPr id="7" name="Прямоугольник 6"/>
          <p:cNvSpPr/>
          <p:nvPr/>
        </p:nvSpPr>
        <p:spPr>
          <a:xfrm>
            <a:off x="1094822" y="332654"/>
            <a:ext cx="6840000" cy="576000"/>
          </a:xfrm>
          <a:prstGeom prst="rect">
            <a:avLst/>
          </a:prstGeom>
          <a:solidFill>
            <a:srgbClr val="FFC000"/>
          </a:solidFill>
        </p:spPr>
        <p:txBody>
          <a:bodyPr wrap="square">
            <a:spAutoFit/>
          </a:bodyPr>
          <a:lstStyle/>
          <a:p>
            <a:r>
              <a:rPr lang="en-US" sz="2400" i="1" dirty="0" smtClean="0">
                <a:ln>
                  <a:solidFill>
                    <a:srgbClr val="4B30F0"/>
                  </a:solidFill>
                </a:ln>
                <a:solidFill>
                  <a:srgbClr val="4B30F0"/>
                </a:solidFill>
                <a:latin typeface="Times New Roman"/>
                <a:ea typeface="Times New Roman"/>
              </a:rPr>
              <a:t>    </a:t>
            </a:r>
            <a:r>
              <a:rPr lang="kk-KZ" sz="2400" i="1" dirty="0" smtClean="0">
                <a:ln>
                  <a:solidFill>
                    <a:srgbClr val="4B30F0"/>
                  </a:solidFill>
                </a:ln>
                <a:solidFill>
                  <a:srgbClr val="4B30F0"/>
                </a:solidFill>
                <a:latin typeface="Times New Roman"/>
                <a:ea typeface="Times New Roman"/>
              </a:rPr>
              <a:t>Мысалы</a:t>
            </a:r>
            <a:r>
              <a:rPr lang="kk-KZ" sz="2400" i="1" dirty="0">
                <a:ln>
                  <a:solidFill>
                    <a:srgbClr val="4B30F0"/>
                  </a:solidFill>
                </a:ln>
                <a:solidFill>
                  <a:srgbClr val="4B30F0"/>
                </a:solidFill>
                <a:latin typeface="Times New Roman"/>
                <a:ea typeface="Times New Roman"/>
              </a:rPr>
              <a:t>: </a:t>
            </a:r>
            <a:r>
              <a:rPr lang="kk-KZ" sz="2400" i="1" dirty="0" smtClean="0">
                <a:ln>
                  <a:solidFill>
                    <a:srgbClr val="4B30F0"/>
                  </a:solidFill>
                </a:ln>
                <a:solidFill>
                  <a:srgbClr val="4B30F0"/>
                </a:solidFill>
                <a:latin typeface="Times New Roman"/>
                <a:ea typeface="Times New Roman"/>
              </a:rPr>
              <a:t> Алманы былай сипаттауға болады.</a:t>
            </a:r>
            <a:endParaRPr lang="ru-RU" sz="2400" i="1" dirty="0">
              <a:ln>
                <a:solidFill>
                  <a:srgbClr val="4B30F0"/>
                </a:solidFill>
              </a:ln>
              <a:solidFill>
                <a:srgbClr val="4B30F0"/>
              </a:solidFill>
            </a:endParaRPr>
          </a:p>
        </p:txBody>
      </p:sp>
      <p:pic>
        <p:nvPicPr>
          <p:cNvPr id="5129" name="Picture 9"/>
          <p:cNvPicPr>
            <a:picLocks noChangeAspect="1" noChangeArrowheads="1"/>
          </p:cNvPicPr>
          <p:nvPr/>
        </p:nvPicPr>
        <p:blipFill>
          <a:blip r:embed="rId2" cstate="print">
            <a:duotone>
              <a:prstClr val="black"/>
              <a:srgbClr val="FF8275">
                <a:tint val="45000"/>
                <a:satMod val="400000"/>
              </a:srgbClr>
            </a:duotone>
            <a:extLst>
              <a:ext uri="{28A0092B-C50C-407E-A947-70E740481C1C}">
                <a14:useLocalDpi xmlns="" xmlns:a14="http://schemas.microsoft.com/office/drawing/2010/main" val="0"/>
              </a:ext>
            </a:extLst>
          </a:blip>
          <a:srcRect/>
          <a:stretch>
            <a:fillRect/>
          </a:stretch>
        </p:blipFill>
        <p:spPr bwMode="auto">
          <a:xfrm>
            <a:off x="5228964" y="1058956"/>
            <a:ext cx="3799934" cy="3450164"/>
          </a:xfrm>
          <a:prstGeom prst="rect">
            <a:avLst/>
          </a:prstGeom>
          <a:noFill/>
          <a:ln w="9525">
            <a:noFill/>
            <a:miter lim="800000"/>
            <a:headEnd/>
            <a:tailEnd/>
          </a:ln>
          <a:effectLst/>
          <a:extLst/>
        </p:spPr>
      </p:pic>
      <p:pic>
        <p:nvPicPr>
          <p:cNvPr id="5130" name="Picture 10"/>
          <p:cNvPicPr>
            <a:picLocks noChangeAspect="1" noChangeArrowheads="1"/>
          </p:cNvPicPr>
          <p:nvPr/>
        </p:nvPicPr>
        <p:blipFill>
          <a:blip r:embed="rId3" cstate="print">
            <a:duotone>
              <a:prstClr val="black"/>
              <a:srgbClr val="FFFF66">
                <a:tint val="45000"/>
                <a:satMod val="400000"/>
              </a:srgbClr>
            </a:duotone>
            <a:extLst>
              <a:ext uri="{BEBA8EAE-BF5A-486C-A8C5-ECC9F3942E4B}">
                <a14:imgProps xmlns="" xmlns:a14="http://schemas.microsoft.com/office/drawing/2010/main">
                  <a14:imgLayer r:embed="rId4">
                    <a14:imgEffect>
                      <a14:artisticPencilSketch/>
                    </a14:imgEffect>
                    <a14:imgEffect>
                      <a14:brightnessContrast bright="40000" contrast="-40000"/>
                    </a14:imgEffect>
                  </a14:imgLayer>
                </a14:imgProps>
              </a:ext>
              <a:ext uri="{28A0092B-C50C-407E-A947-70E740481C1C}">
                <a14:useLocalDpi xmlns="" xmlns:a14="http://schemas.microsoft.com/office/drawing/2010/main" val="0"/>
              </a:ext>
            </a:extLst>
          </a:blip>
          <a:srcRect/>
          <a:stretch>
            <a:fillRect/>
          </a:stretch>
        </p:blipFill>
        <p:spPr bwMode="auto">
          <a:xfrm>
            <a:off x="-58386" y="1047739"/>
            <a:ext cx="3478258" cy="3096000"/>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5465121" y="2235791"/>
            <a:ext cx="2759121" cy="1323439"/>
          </a:xfrm>
          <a:prstGeom prst="rect">
            <a:avLst/>
          </a:prstGeom>
        </p:spPr>
        <p:txBody>
          <a:bodyPr wrap="square">
            <a:spAutoFit/>
          </a:bodyPr>
          <a:lstStyle/>
          <a:p>
            <a:pPr algn="ctr"/>
            <a:r>
              <a:rPr lang="kk-KZ" sz="1600" i="1" dirty="0">
                <a:ln>
                  <a:solidFill>
                    <a:srgbClr val="FFFF00"/>
                  </a:solidFill>
                </a:ln>
                <a:solidFill>
                  <a:srgbClr val="FFFF00"/>
                </a:solidFill>
                <a:latin typeface="Times New Roman"/>
                <a:ea typeface="Times New Roman"/>
              </a:rPr>
              <a:t>Алма, алма дейсің,</a:t>
            </a:r>
            <a:br>
              <a:rPr lang="kk-KZ" sz="1600" i="1" dirty="0">
                <a:ln>
                  <a:solidFill>
                    <a:srgbClr val="FFFF00"/>
                  </a:solidFill>
                </a:ln>
                <a:solidFill>
                  <a:srgbClr val="FFFF00"/>
                </a:solidFill>
                <a:latin typeface="Times New Roman"/>
                <a:ea typeface="Times New Roman"/>
              </a:rPr>
            </a:br>
            <a:r>
              <a:rPr lang="kk-KZ" sz="1600" i="1" dirty="0">
                <a:ln>
                  <a:solidFill>
                    <a:srgbClr val="FFFF00"/>
                  </a:solidFill>
                </a:ln>
                <a:solidFill>
                  <a:srgbClr val="FFFF00"/>
                </a:solidFill>
                <a:latin typeface="Times New Roman"/>
                <a:ea typeface="Times New Roman"/>
              </a:rPr>
              <a:t>Алма әкелсем жейсің.</a:t>
            </a:r>
            <a:br>
              <a:rPr lang="kk-KZ" sz="1600" i="1" dirty="0">
                <a:ln>
                  <a:solidFill>
                    <a:srgbClr val="FFFF00"/>
                  </a:solidFill>
                </a:ln>
                <a:solidFill>
                  <a:srgbClr val="FFFF00"/>
                </a:solidFill>
                <a:latin typeface="Times New Roman"/>
                <a:ea typeface="Times New Roman"/>
              </a:rPr>
            </a:br>
            <a:r>
              <a:rPr lang="kk-KZ" sz="1600" i="1" dirty="0">
                <a:ln>
                  <a:solidFill>
                    <a:srgbClr val="FFFF00"/>
                  </a:solidFill>
                </a:ln>
                <a:solidFill>
                  <a:srgbClr val="FFFF00"/>
                </a:solidFill>
                <a:latin typeface="Times New Roman"/>
                <a:ea typeface="Times New Roman"/>
              </a:rPr>
              <a:t>Айтпады екен деме,</a:t>
            </a:r>
            <a:br>
              <a:rPr lang="kk-KZ" sz="1600" i="1" dirty="0">
                <a:ln>
                  <a:solidFill>
                    <a:srgbClr val="FFFF00"/>
                  </a:solidFill>
                </a:ln>
                <a:solidFill>
                  <a:srgbClr val="FFFF00"/>
                </a:solidFill>
                <a:latin typeface="Times New Roman"/>
                <a:ea typeface="Times New Roman"/>
              </a:rPr>
            </a:br>
            <a:r>
              <a:rPr lang="kk-KZ" sz="1600" i="1" dirty="0">
                <a:ln>
                  <a:solidFill>
                    <a:srgbClr val="FFFF00"/>
                  </a:solidFill>
                </a:ln>
                <a:solidFill>
                  <a:srgbClr val="FFFF00"/>
                </a:solidFill>
                <a:latin typeface="Times New Roman"/>
                <a:ea typeface="Times New Roman"/>
              </a:rPr>
              <a:t>Алманы жумай жеме </a:t>
            </a:r>
            <a:r>
              <a:rPr lang="en-US" sz="1600" i="1" dirty="0" smtClean="0">
                <a:ln>
                  <a:solidFill>
                    <a:srgbClr val="FFFF00"/>
                  </a:solidFill>
                </a:ln>
                <a:solidFill>
                  <a:srgbClr val="FFFF00"/>
                </a:solidFill>
                <a:latin typeface="Times New Roman"/>
                <a:ea typeface="Times New Roman"/>
              </a:rPr>
              <a:t>-</a:t>
            </a:r>
            <a:r>
              <a:rPr lang="kk-KZ" sz="1600" i="1" dirty="0" smtClean="0">
                <a:ln>
                  <a:solidFill>
                    <a:srgbClr val="FFFF00"/>
                  </a:solidFill>
                </a:ln>
                <a:solidFill>
                  <a:srgbClr val="FFFF00"/>
                </a:solidFill>
                <a:latin typeface="Times New Roman"/>
                <a:ea typeface="Times New Roman"/>
              </a:rPr>
              <a:t> </a:t>
            </a:r>
            <a:r>
              <a:rPr lang="kk-KZ" sz="1600" i="1" dirty="0">
                <a:ln>
                  <a:solidFill>
                    <a:srgbClr val="FFFF00"/>
                  </a:solidFill>
                </a:ln>
                <a:solidFill>
                  <a:srgbClr val="FFFF00"/>
                </a:solidFill>
                <a:latin typeface="Times New Roman"/>
                <a:ea typeface="Times New Roman"/>
              </a:rPr>
              <a:t>дегім келеді.</a:t>
            </a:r>
            <a:endParaRPr lang="kk-KZ" sz="1600" i="1" dirty="0">
              <a:ln>
                <a:solidFill>
                  <a:srgbClr val="FFFF00"/>
                </a:solidFill>
              </a:ln>
              <a:solidFill>
                <a:srgbClr val="FFFF00"/>
              </a:solidFill>
              <a:effectLst/>
              <a:latin typeface="Times New Roman"/>
              <a:ea typeface="Times New Roman"/>
            </a:endParaRPr>
          </a:p>
        </p:txBody>
      </p:sp>
      <p:sp>
        <p:nvSpPr>
          <p:cNvPr id="4" name="24-конечная звезда 3"/>
          <p:cNvSpPr/>
          <p:nvPr/>
        </p:nvSpPr>
        <p:spPr>
          <a:xfrm>
            <a:off x="647664" y="4794650"/>
            <a:ext cx="1980000" cy="1980000"/>
          </a:xfrm>
          <a:prstGeom prst="star24">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a:ln>
                <a:solidFill>
                  <a:srgbClr val="92D050"/>
                </a:solidFill>
              </a:ln>
              <a:solidFill>
                <a:srgbClr val="00B050"/>
              </a:solidFill>
            </a:endParaRPr>
          </a:p>
        </p:txBody>
      </p:sp>
      <p:pic>
        <p:nvPicPr>
          <p:cNvPr id="1029"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94822" y="5188672"/>
            <a:ext cx="1085684" cy="1260000"/>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BEBA8EAE-BF5A-486C-A8C5-ECC9F3942E4B}">
                <a14:imgProps xmlns="" xmlns:a14="http://schemas.microsoft.com/office/drawing/2010/main">
                  <a14:imgLayer r:embed="rId7">
                    <a14:imgEffect>
                      <a14:colorTemperature colorTemp="11200"/>
                    </a14:imgEffect>
                    <a14:imgEffect>
                      <a14:saturation sat="400000"/>
                    </a14:imgEffect>
                  </a14:imgLayer>
                </a14:imgProps>
              </a:ext>
              <a:ext uri="{28A0092B-C50C-407E-A947-70E740481C1C}">
                <a14:useLocalDpi xmlns="" xmlns:a14="http://schemas.microsoft.com/office/drawing/2010/main" val="0"/>
              </a:ext>
            </a:extLst>
          </a:blip>
          <a:srcRect/>
          <a:stretch>
            <a:fillRect/>
          </a:stretch>
        </p:blipFill>
        <p:spPr bwMode="auto">
          <a:xfrm>
            <a:off x="3706429" y="2313016"/>
            <a:ext cx="1080265" cy="1260000"/>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7128931" y="5136518"/>
            <a:ext cx="1080032" cy="1260000"/>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9" name="24-конечная звезда 38"/>
          <p:cNvSpPr/>
          <p:nvPr/>
        </p:nvSpPr>
        <p:spPr>
          <a:xfrm>
            <a:off x="3166112" y="4143739"/>
            <a:ext cx="2520000" cy="2520000"/>
          </a:xfrm>
          <a:prstGeom prst="star24">
            <a:avLst/>
          </a:prstGeom>
          <a:solidFill>
            <a:srgbClr val="FFC000"/>
          </a:solidFill>
          <a:ln>
            <a:solidFill>
              <a:srgbClr val="3C12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a:ln>
                <a:solidFill>
                  <a:srgbClr val="FFC000"/>
                </a:solidFill>
              </a:ln>
              <a:solidFill>
                <a:srgbClr val="FFC000"/>
              </a:solidFill>
            </a:endParaRPr>
          </a:p>
        </p:txBody>
      </p:sp>
      <p:sp>
        <p:nvSpPr>
          <p:cNvPr id="14" name="Прямоугольник 13"/>
          <p:cNvSpPr/>
          <p:nvPr/>
        </p:nvSpPr>
        <p:spPr>
          <a:xfrm>
            <a:off x="362250" y="1928207"/>
            <a:ext cx="2370828" cy="1415772"/>
          </a:xfrm>
          <a:prstGeom prst="rect">
            <a:avLst/>
          </a:prstGeom>
        </p:spPr>
        <p:txBody>
          <a:bodyPr wrap="square">
            <a:spAutoFit/>
          </a:bodyPr>
          <a:lstStyle/>
          <a:p>
            <a:pPr lvl="0" algn="ctr"/>
            <a:r>
              <a:rPr lang="kk-KZ" sz="1600" b="1" i="1" dirty="0">
                <a:solidFill>
                  <a:srgbClr val="3333FF"/>
                </a:solidFill>
                <a:latin typeface="Times New Roman"/>
                <a:ea typeface="Calibri"/>
              </a:rPr>
              <a:t>Жұмбақ </a:t>
            </a:r>
            <a:endParaRPr lang="en-US" sz="1600" b="1" i="1" dirty="0" smtClean="0">
              <a:solidFill>
                <a:srgbClr val="3333FF"/>
              </a:solidFill>
              <a:latin typeface="Times New Roman"/>
              <a:ea typeface="Calibri"/>
            </a:endParaRPr>
          </a:p>
          <a:p>
            <a:pPr lvl="0" algn="ctr"/>
            <a:r>
              <a:rPr lang="kk-KZ" i="1" dirty="0" smtClean="0">
                <a:solidFill>
                  <a:srgbClr val="4B30F0"/>
                </a:solidFill>
                <a:latin typeface="Times New Roman"/>
                <a:ea typeface="Times New Roman"/>
              </a:rPr>
              <a:t>Өзі </a:t>
            </a:r>
            <a:r>
              <a:rPr lang="kk-KZ" i="1" dirty="0">
                <a:solidFill>
                  <a:srgbClr val="4B30F0"/>
                </a:solidFill>
                <a:latin typeface="Times New Roman"/>
                <a:ea typeface="Times New Roman"/>
              </a:rPr>
              <a:t>дөңгелек, </a:t>
            </a:r>
            <a:r>
              <a:rPr lang="kk-KZ" i="1" dirty="0" smtClean="0">
                <a:solidFill>
                  <a:srgbClr val="4B30F0"/>
                </a:solidFill>
                <a:latin typeface="Times New Roman"/>
                <a:ea typeface="Times New Roman"/>
              </a:rPr>
              <a:t>тәтті</a:t>
            </a:r>
            <a:r>
              <a:rPr lang="kk-KZ" i="1" dirty="0">
                <a:solidFill>
                  <a:srgbClr val="4B30F0"/>
                </a:solidFill>
                <a:latin typeface="Times New Roman"/>
                <a:ea typeface="Times New Roman"/>
              </a:rPr>
              <a:t>,  түсі әр-түрлі </a:t>
            </a:r>
            <a:endParaRPr lang="en-US" i="1" dirty="0" smtClean="0">
              <a:solidFill>
                <a:srgbClr val="4B30F0"/>
              </a:solidFill>
              <a:latin typeface="Times New Roman"/>
              <a:ea typeface="Times New Roman"/>
            </a:endParaRPr>
          </a:p>
          <a:p>
            <a:pPr lvl="0" algn="ctr"/>
            <a:r>
              <a:rPr lang="kk-KZ" i="1" dirty="0" smtClean="0">
                <a:solidFill>
                  <a:srgbClr val="4B30F0"/>
                </a:solidFill>
                <a:latin typeface="Times New Roman"/>
                <a:ea typeface="Times New Roman"/>
              </a:rPr>
              <a:t>ағашта  </a:t>
            </a:r>
            <a:r>
              <a:rPr lang="kk-KZ" i="1" dirty="0">
                <a:solidFill>
                  <a:srgbClr val="4B30F0"/>
                </a:solidFill>
                <a:latin typeface="Times New Roman"/>
                <a:ea typeface="Times New Roman"/>
              </a:rPr>
              <a:t>өседі</a:t>
            </a:r>
            <a:r>
              <a:rPr lang="kk-KZ" i="1" dirty="0" smtClean="0">
                <a:solidFill>
                  <a:srgbClr val="4B30F0"/>
                </a:solidFill>
                <a:latin typeface="Times New Roman"/>
                <a:ea typeface="Times New Roman"/>
              </a:rPr>
              <a:t>.</a:t>
            </a:r>
            <a:r>
              <a:rPr lang="en-US" i="1" dirty="0" smtClean="0">
                <a:solidFill>
                  <a:srgbClr val="4B30F0"/>
                </a:solidFill>
                <a:latin typeface="Times New Roman"/>
                <a:ea typeface="Times New Roman"/>
              </a:rPr>
              <a:t>  </a:t>
            </a:r>
            <a:r>
              <a:rPr lang="kk-KZ" sz="1600" b="1" i="1" dirty="0">
                <a:solidFill>
                  <a:srgbClr val="4B30F0"/>
                </a:solidFill>
                <a:latin typeface="Times New Roman"/>
                <a:ea typeface="Times New Roman"/>
              </a:rPr>
              <a:t>(Алма) </a:t>
            </a:r>
          </a:p>
        </p:txBody>
      </p:sp>
      <p:pic>
        <p:nvPicPr>
          <p:cNvPr id="1026" name="Picture 2" descr="C:\Documents and Settings\Admin\Рабочий стол\Новая папка (10)\Новый рисунок (7).bmp"/>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3886782" y="4794649"/>
            <a:ext cx="1078660" cy="132908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67816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4" name="Прямоугольник 3"/>
          <p:cNvSpPr/>
          <p:nvPr/>
        </p:nvSpPr>
        <p:spPr>
          <a:xfrm>
            <a:off x="1115616" y="260649"/>
            <a:ext cx="7344816" cy="3323987"/>
          </a:xfrm>
          <a:prstGeom prst="rect">
            <a:avLst/>
          </a:prstGeom>
        </p:spPr>
        <p:txBody>
          <a:bodyPr wrap="square">
            <a:spAutoFit/>
          </a:bodyPr>
          <a:lstStyle/>
          <a:p>
            <a:r>
              <a:rPr lang="ru-RU" sz="1400" b="1" dirty="0" smtClean="0">
                <a:latin typeface="Times New Roman" pitchFamily="18" charset="0"/>
                <a:cs typeface="Times New Roman" pitchFamily="18" charset="0"/>
              </a:rPr>
              <a:t>Ұйымдастырылған </a:t>
            </a:r>
            <a:r>
              <a:rPr lang="ru-RU" sz="1400" b="1" dirty="0">
                <a:latin typeface="Times New Roman" pitchFamily="18" charset="0"/>
                <a:cs typeface="Times New Roman" pitchFamily="18" charset="0"/>
              </a:rPr>
              <a:t>оқу қызметінің технологиялық картасы.</a:t>
            </a:r>
          </a:p>
          <a:p>
            <a:r>
              <a:rPr lang="en-US" sz="1400" dirty="0" smtClean="0">
                <a:latin typeface="Times New Roman" pitchFamily="18" charset="0"/>
                <a:cs typeface="Times New Roman" pitchFamily="18" charset="0"/>
              </a:rPr>
              <a:t> </a:t>
            </a:r>
            <a:r>
              <a:rPr lang="kk-KZ"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 </a:t>
            </a:r>
            <a:r>
              <a:rPr lang="kk-KZ"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2014</a:t>
            </a:r>
            <a:r>
              <a:rPr lang="en-US"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2015 </a:t>
            </a:r>
            <a:r>
              <a:rPr lang="ru-RU" sz="1400" dirty="0">
                <a:latin typeface="Times New Roman" pitchFamily="18" charset="0"/>
                <a:cs typeface="Times New Roman" pitchFamily="18" charset="0"/>
              </a:rPr>
              <a:t>оқу жылы.</a:t>
            </a:r>
          </a:p>
          <a:p>
            <a:r>
              <a:rPr lang="ru-RU" sz="1400" b="1" dirty="0">
                <a:latin typeface="Times New Roman" pitchFamily="18" charset="0"/>
                <a:cs typeface="Times New Roman" pitchFamily="18" charset="0"/>
              </a:rPr>
              <a:t>«Көгершін» </a:t>
            </a:r>
            <a:r>
              <a:rPr lang="en-US" sz="1400" dirty="0">
                <a:latin typeface="Times New Roman" pitchFamily="18" charset="0"/>
                <a:cs typeface="Times New Roman" pitchFamily="18" charset="0"/>
              </a:rPr>
              <a:t>II-</a:t>
            </a:r>
            <a:r>
              <a:rPr lang="ru-RU" sz="1400" dirty="0">
                <a:latin typeface="Times New Roman" pitchFamily="18" charset="0"/>
                <a:cs typeface="Times New Roman" pitchFamily="18" charset="0"/>
              </a:rPr>
              <a:t>кіші тобы.    </a:t>
            </a:r>
            <a:r>
              <a:rPr lang="ru-RU" sz="1400" dirty="0" err="1">
                <a:latin typeface="Times New Roman" pitchFamily="18" charset="0"/>
                <a:cs typeface="Times New Roman" pitchFamily="18" charset="0"/>
              </a:rPr>
              <a:t>Тәрбиеші</a:t>
            </a:r>
            <a:r>
              <a:rPr lang="ru-RU" sz="1400" dirty="0" err="1"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a:p>
            <a:r>
              <a:rPr lang="ru-RU" sz="1400" b="1" dirty="0">
                <a:latin typeface="Times New Roman" pitchFamily="18" charset="0"/>
                <a:cs typeface="Times New Roman" pitchFamily="18" charset="0"/>
              </a:rPr>
              <a:t>Білім беру саласы: </a:t>
            </a:r>
            <a:r>
              <a:rPr lang="kk-KZ" sz="1400" dirty="0">
                <a:latin typeface="Times New Roman"/>
                <a:ea typeface="Calibri"/>
              </a:rPr>
              <a:t>«Қатынас</a:t>
            </a:r>
            <a:r>
              <a:rPr lang="kk-KZ" sz="1400" dirty="0" smtClean="0">
                <a:latin typeface="Times New Roman"/>
                <a:ea typeface="Calibri"/>
              </a:rPr>
              <a:t>», «ҚМТҚ», «Шығармашылық»</a:t>
            </a:r>
            <a:endParaRPr lang="ru-RU" sz="1400" dirty="0">
              <a:latin typeface="Times New Roman" pitchFamily="18" charset="0"/>
              <a:cs typeface="Times New Roman" pitchFamily="18" charset="0"/>
            </a:endParaRPr>
          </a:p>
          <a:p>
            <a:r>
              <a:rPr lang="ru-RU" sz="1400" b="1" dirty="0">
                <a:latin typeface="Times New Roman" pitchFamily="18" charset="0"/>
                <a:cs typeface="Times New Roman" pitchFamily="18" charset="0"/>
              </a:rPr>
              <a:t>Бөлігі:  </a:t>
            </a:r>
            <a:r>
              <a:rPr lang="kk-KZ" sz="1400" dirty="0">
                <a:latin typeface="Times New Roman"/>
                <a:ea typeface="Calibri"/>
              </a:rPr>
              <a:t>Көркем </a:t>
            </a:r>
            <a:r>
              <a:rPr lang="kk-KZ" sz="1400" dirty="0" smtClean="0">
                <a:latin typeface="Times New Roman"/>
                <a:ea typeface="Calibri"/>
              </a:rPr>
              <a:t>әдебиет, тіл дамыту,</a:t>
            </a:r>
            <a:endParaRPr lang="ru-RU" sz="1400" dirty="0">
              <a:latin typeface="Times New Roman" pitchFamily="18" charset="0"/>
              <a:cs typeface="Times New Roman" pitchFamily="18" charset="0"/>
            </a:endParaRPr>
          </a:p>
          <a:p>
            <a:r>
              <a:rPr lang="ru-RU" sz="1400" b="1" dirty="0">
                <a:latin typeface="Times New Roman" pitchFamily="18" charset="0"/>
                <a:cs typeface="Times New Roman" pitchFamily="18" charset="0"/>
              </a:rPr>
              <a:t>Тақырыбы</a:t>
            </a:r>
            <a:r>
              <a:rPr lang="ru-RU" sz="1400" dirty="0">
                <a:latin typeface="Times New Roman" pitchFamily="18" charset="0"/>
                <a:cs typeface="Times New Roman" pitchFamily="18" charset="0"/>
              </a:rPr>
              <a:t>: </a:t>
            </a:r>
            <a:r>
              <a:rPr lang="kk-KZ" sz="1400" dirty="0" smtClean="0">
                <a:latin typeface="Times New Roman"/>
                <a:ea typeface="Calibri"/>
              </a:rPr>
              <a:t>«Ертегілер </a:t>
            </a:r>
            <a:r>
              <a:rPr lang="kk-KZ" sz="1400" dirty="0">
                <a:latin typeface="Times New Roman"/>
                <a:ea typeface="Calibri"/>
              </a:rPr>
              <a:t>еліне саяхат» </a:t>
            </a:r>
            <a:endParaRPr lang="ru-RU" sz="1400" dirty="0">
              <a:latin typeface="Times New Roman" pitchFamily="18" charset="0"/>
              <a:cs typeface="Times New Roman" pitchFamily="18" charset="0"/>
            </a:endParaRPr>
          </a:p>
          <a:p>
            <a:r>
              <a:rPr lang="ru-RU" sz="1400" b="1" dirty="0">
                <a:latin typeface="Times New Roman" pitchFamily="18" charset="0"/>
                <a:cs typeface="Times New Roman" pitchFamily="18" charset="0"/>
              </a:rPr>
              <a:t>Мақсаты: </a:t>
            </a:r>
            <a:r>
              <a:rPr lang="kk-KZ" sz="1400" dirty="0">
                <a:latin typeface="Times New Roman"/>
                <a:ea typeface="Calibri"/>
              </a:rPr>
              <a:t>Ертегіні айтып түсіндіру және сахналау барысында кейіпкерлердің мінез-құлқын ажырата білуге үйрету. Көркем тілдік және орындау қабілеттерін дамыту. </a:t>
            </a:r>
            <a:r>
              <a:rPr lang="en-US" sz="1400" dirty="0" smtClean="0">
                <a:latin typeface="Times New Roman"/>
                <a:ea typeface="Calibri"/>
              </a:rPr>
              <a:t> </a:t>
            </a:r>
            <a:r>
              <a:rPr lang="kk-KZ" sz="1400" dirty="0" smtClean="0">
                <a:latin typeface="Times New Roman"/>
                <a:ea typeface="Calibri"/>
              </a:rPr>
              <a:t>Саусақпен </a:t>
            </a:r>
            <a:r>
              <a:rPr lang="kk-KZ" sz="1400" dirty="0">
                <a:latin typeface="Times New Roman"/>
                <a:ea typeface="Calibri"/>
              </a:rPr>
              <a:t>сурет салуға және қағаз қиындыларынан үйшік құрастыруға, өз беттерінше жұмыс жасау дағыларын қалыптастыру. </a:t>
            </a:r>
            <a:endParaRPr lang="ru-RU" sz="1400" dirty="0" smtClean="0">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Иновациялық технология:  </a:t>
            </a:r>
            <a:r>
              <a:rPr lang="ru-RU" sz="1400" dirty="0" smtClean="0">
                <a:latin typeface="Times New Roman" pitchFamily="18" charset="0"/>
                <a:cs typeface="Times New Roman" pitchFamily="18" charset="0"/>
              </a:rPr>
              <a:t>ТРИЗ.</a:t>
            </a:r>
            <a:endParaRPr lang="ru-RU" sz="1400" dirty="0">
              <a:latin typeface="Times New Roman" pitchFamily="18" charset="0"/>
              <a:cs typeface="Times New Roman" pitchFamily="18" charset="0"/>
            </a:endParaRPr>
          </a:p>
          <a:p>
            <a:r>
              <a:rPr lang="ru-RU" sz="1400" b="1" dirty="0">
                <a:latin typeface="Times New Roman" pitchFamily="18" charset="0"/>
                <a:cs typeface="Times New Roman" pitchFamily="18" charset="0"/>
              </a:rPr>
              <a:t>Көрнекіліктер: </a:t>
            </a:r>
            <a:r>
              <a:rPr lang="kk-KZ" sz="1400" dirty="0">
                <a:latin typeface="Times New Roman"/>
                <a:ea typeface="Calibri"/>
              </a:rPr>
              <a:t>«Шалқан» ертегісіне арналған суреттер, «Шұбар тауық» ертегісінің мнемокестесі, суреттер, гуашь, қағаз қиындылары. </a:t>
            </a:r>
            <a:endParaRPr lang="kk-KZ" sz="1400" dirty="0" smtClean="0">
              <a:latin typeface="Times New Roman"/>
              <a:ea typeface="Calibri"/>
            </a:endParaRPr>
          </a:p>
          <a:p>
            <a:r>
              <a:rPr lang="kk-KZ" sz="1400" b="1" dirty="0" smtClean="0">
                <a:latin typeface="Times New Roman"/>
                <a:ea typeface="Calibri"/>
              </a:rPr>
              <a:t>Әдіс-тәсілдер:</a:t>
            </a:r>
            <a:r>
              <a:rPr lang="kk-KZ" sz="1400" b="1" dirty="0">
                <a:latin typeface="Times New Roman"/>
                <a:ea typeface="Calibri"/>
              </a:rPr>
              <a:t> </a:t>
            </a:r>
            <a:r>
              <a:rPr lang="kk-KZ" sz="1400" dirty="0" smtClean="0">
                <a:latin typeface="Times New Roman"/>
                <a:ea typeface="Calibri"/>
              </a:rPr>
              <a:t>Ертегіні </a:t>
            </a:r>
            <a:r>
              <a:rPr lang="kk-KZ" sz="1400" dirty="0">
                <a:latin typeface="Times New Roman"/>
                <a:ea typeface="Calibri"/>
              </a:rPr>
              <a:t>сахналау, сұрақ-жауап, ТРИЗ технологиясы элементін пайдалану.</a:t>
            </a:r>
            <a:endParaRPr lang="ru-RU" sz="1400" dirty="0">
              <a:latin typeface="Times New Roman" pitchFamily="18" charset="0"/>
              <a:cs typeface="Times New Roman" pitchFamily="18" charset="0"/>
            </a:endParaRPr>
          </a:p>
          <a:p>
            <a:r>
              <a:rPr lang="ru-RU" sz="1400" b="1" dirty="0">
                <a:latin typeface="Times New Roman" pitchFamily="18" charset="0"/>
                <a:cs typeface="Times New Roman" pitchFamily="18" charset="0"/>
              </a:rPr>
              <a:t>Билингвальдық компонент: </a:t>
            </a:r>
            <a:r>
              <a:rPr lang="kk-KZ" sz="1400" dirty="0">
                <a:latin typeface="Times New Roman"/>
                <a:ea typeface="Times New Roman"/>
              </a:rPr>
              <a:t>Ертегі-сказка- tall</a:t>
            </a:r>
            <a:r>
              <a:rPr lang="kk-KZ" sz="1400" dirty="0" smtClean="0">
                <a:latin typeface="Times New Roman"/>
                <a:ea typeface="Times New Roman"/>
              </a:rPr>
              <a:t>.</a:t>
            </a:r>
            <a:endParaRPr lang="kk-KZ" sz="1400" dirty="0">
              <a:latin typeface="Times New Roman"/>
              <a:ea typeface="Times New Roman"/>
            </a:endParaRPr>
          </a:p>
        </p:txBody>
      </p:sp>
      <p:graphicFrame>
        <p:nvGraphicFramePr>
          <p:cNvPr id="5" name="Таблица 4"/>
          <p:cNvGraphicFramePr>
            <a:graphicFrameLocks noGrp="1"/>
          </p:cNvGraphicFramePr>
          <p:nvPr>
            <p:extLst>
              <p:ext uri="{D42A27DB-BD31-4B8C-83A1-F6EECF244321}">
                <p14:modId xmlns="" xmlns:p14="http://schemas.microsoft.com/office/powerpoint/2010/main" val="96042032"/>
              </p:ext>
            </p:extLst>
          </p:nvPr>
        </p:nvGraphicFramePr>
        <p:xfrm>
          <a:off x="1115616" y="3717032"/>
          <a:ext cx="7012882" cy="2761154"/>
        </p:xfrm>
        <a:graphic>
          <a:graphicData uri="http://schemas.openxmlformats.org/drawingml/2006/table">
            <a:tbl>
              <a:tblPr/>
              <a:tblGrid>
                <a:gridCol w="1536836"/>
                <a:gridCol w="3069665"/>
                <a:gridCol w="2406381"/>
              </a:tblGrid>
              <a:tr h="199601">
                <a:tc>
                  <a:txBody>
                    <a:bodyPr/>
                    <a:lstStyle/>
                    <a:p>
                      <a:pPr algn="l">
                        <a:lnSpc>
                          <a:spcPct val="100000"/>
                        </a:lnSpc>
                        <a:spcAft>
                          <a:spcPts val="0"/>
                        </a:spcAft>
                      </a:pPr>
                      <a:r>
                        <a:rPr lang="ru-RU" sz="1200" dirty="0">
                          <a:effectLst/>
                          <a:latin typeface="Times New Roman"/>
                          <a:ea typeface="Calibri"/>
                          <a:cs typeface="Times New Roman"/>
                        </a:rPr>
                        <a:t>Іс – әрекет кезеңдері</a:t>
                      </a:r>
                      <a:r>
                        <a:rPr lang="kk-KZ" sz="1200" dirty="0">
                          <a:effectLst/>
                          <a:latin typeface="Times New Roman"/>
                          <a:ea typeface="Calibri"/>
                          <a:cs typeface="Times New Roman"/>
                        </a:rPr>
                        <a:t>:</a:t>
                      </a:r>
                      <a:endParaRPr lang="ru-RU" sz="1200" dirty="0">
                        <a:effectLst/>
                        <a:latin typeface="Calibri"/>
                        <a:ea typeface="Calibri"/>
                        <a:cs typeface="Times New Roman"/>
                      </a:endParaRPr>
                    </a:p>
                  </a:txBody>
                  <a:tcPr marL="68580" marR="68580" marT="0" marB="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ru-RU" sz="1200" dirty="0">
                          <a:effectLst/>
                          <a:latin typeface="Times New Roman"/>
                          <a:ea typeface="Calibri"/>
                          <a:cs typeface="Times New Roman"/>
                        </a:rPr>
                        <a:t>Тәрбиеші әрекеті</a:t>
                      </a:r>
                      <a:r>
                        <a:rPr lang="kk-KZ" sz="1200" dirty="0">
                          <a:effectLst/>
                          <a:latin typeface="Times New Roman"/>
                          <a:ea typeface="Calibri"/>
                          <a:cs typeface="Times New Roman"/>
                        </a:rPr>
                        <a:t>:</a:t>
                      </a:r>
                      <a:endParaRPr lang="ru-RU"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tcPr>
                </a:tc>
                <a:tc>
                  <a:txBody>
                    <a:bodyPr/>
                    <a:lstStyle/>
                    <a:p>
                      <a:pPr algn="ctr">
                        <a:lnSpc>
                          <a:spcPct val="100000"/>
                        </a:lnSpc>
                        <a:spcAft>
                          <a:spcPts val="0"/>
                        </a:spcAft>
                      </a:pPr>
                      <a:r>
                        <a:rPr lang="ru-RU" sz="1200" dirty="0">
                          <a:effectLst/>
                          <a:latin typeface="Times New Roman"/>
                          <a:ea typeface="Calibri"/>
                          <a:cs typeface="Times New Roman"/>
                        </a:rPr>
                        <a:t>Бала әрекеті</a:t>
                      </a:r>
                      <a:r>
                        <a:rPr lang="kk-KZ" sz="1200" dirty="0">
                          <a:effectLst/>
                          <a:latin typeface="Times New Roman"/>
                          <a:ea typeface="Calibri"/>
                          <a:cs typeface="Times New Roman"/>
                        </a:rPr>
                        <a:t>:</a:t>
                      </a:r>
                      <a:endParaRPr lang="ru-RU"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tcPr>
                </a:tc>
              </a:tr>
              <a:tr h="2561553">
                <a:tc>
                  <a:txBody>
                    <a:bodyPr/>
                    <a:lstStyle/>
                    <a:p>
                      <a:pPr>
                        <a:lnSpc>
                          <a:spcPct val="115000"/>
                        </a:lnSpc>
                        <a:spcAft>
                          <a:spcPts val="0"/>
                        </a:spcAft>
                      </a:pPr>
                      <a:r>
                        <a:rPr lang="kk-KZ" sz="1200" dirty="0" smtClean="0">
                          <a:effectLst/>
                          <a:latin typeface="Times New Roman" pitchFamily="18" charset="0"/>
                          <a:ea typeface="Calibri"/>
                          <a:cs typeface="Times New Roman" pitchFamily="18" charset="0"/>
                        </a:rPr>
                        <a:t>Мотивациялық-қызығушылық:</a:t>
                      </a:r>
                      <a:endParaRPr lang="ru-RU" sz="1200" dirty="0">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kk-KZ" sz="1400" dirty="0" smtClean="0">
                          <a:effectLst/>
                          <a:latin typeface="Times New Roman" pitchFamily="18" charset="0"/>
                          <a:ea typeface="Calibri"/>
                          <a:cs typeface="Times New Roman" pitchFamily="18" charset="0"/>
                        </a:rPr>
                        <a:t>Шаттық шеңбері:</a:t>
                      </a:r>
                    </a:p>
                    <a:p>
                      <a:pPr>
                        <a:lnSpc>
                          <a:spcPct val="100000"/>
                        </a:lnSpc>
                        <a:spcAft>
                          <a:spcPts val="0"/>
                        </a:spcAft>
                      </a:pPr>
                      <a:r>
                        <a:rPr lang="kk-KZ" sz="1400" dirty="0" smtClean="0">
                          <a:effectLst/>
                          <a:latin typeface="Times New Roman" pitchFamily="18" charset="0"/>
                          <a:ea typeface="Calibri"/>
                          <a:cs typeface="Times New Roman" pitchFamily="18" charset="0"/>
                        </a:rPr>
                        <a:t>Алақанды ашамыз, </a:t>
                      </a:r>
                    </a:p>
                    <a:p>
                      <a:pPr>
                        <a:lnSpc>
                          <a:spcPct val="100000"/>
                        </a:lnSpc>
                        <a:spcAft>
                          <a:spcPts val="0"/>
                        </a:spcAft>
                      </a:pPr>
                      <a:r>
                        <a:rPr lang="kk-KZ" sz="1400" dirty="0" smtClean="0">
                          <a:effectLst/>
                          <a:latin typeface="Times New Roman" pitchFamily="18" charset="0"/>
                          <a:ea typeface="Calibri"/>
                          <a:cs typeface="Times New Roman" pitchFamily="18" charset="0"/>
                        </a:rPr>
                        <a:t>Күннің нұрын саламыз.</a:t>
                      </a:r>
                    </a:p>
                    <a:p>
                      <a:pPr>
                        <a:lnSpc>
                          <a:spcPct val="100000"/>
                        </a:lnSpc>
                        <a:spcAft>
                          <a:spcPts val="0"/>
                        </a:spcAft>
                      </a:pPr>
                      <a:r>
                        <a:rPr lang="kk-KZ" sz="1400" dirty="0" smtClean="0">
                          <a:effectLst/>
                          <a:latin typeface="Times New Roman" pitchFamily="18" charset="0"/>
                          <a:ea typeface="Calibri"/>
                          <a:cs typeface="Times New Roman" pitchFamily="18" charset="0"/>
                        </a:rPr>
                        <a:t>Таза ауаны жұтамыз,</a:t>
                      </a:r>
                    </a:p>
                    <a:p>
                      <a:pPr>
                        <a:lnSpc>
                          <a:spcPct val="100000"/>
                        </a:lnSpc>
                        <a:spcAft>
                          <a:spcPts val="0"/>
                        </a:spcAft>
                      </a:pPr>
                      <a:r>
                        <a:rPr lang="kk-KZ" sz="1400" dirty="0" smtClean="0">
                          <a:effectLst/>
                          <a:latin typeface="Times New Roman" pitchFamily="18" charset="0"/>
                          <a:ea typeface="Calibri"/>
                          <a:cs typeface="Times New Roman" pitchFamily="18" charset="0"/>
                        </a:rPr>
                        <a:t>Жүректегі</a:t>
                      </a:r>
                      <a:r>
                        <a:rPr lang="kk-KZ" sz="1400" baseline="0" dirty="0" smtClean="0">
                          <a:effectLst/>
                          <a:latin typeface="Times New Roman" pitchFamily="18" charset="0"/>
                          <a:ea typeface="Calibri"/>
                          <a:cs typeface="Times New Roman" pitchFamily="18" charset="0"/>
                        </a:rPr>
                        <a:t> жылуды</a:t>
                      </a:r>
                    </a:p>
                    <a:p>
                      <a:pPr>
                        <a:lnSpc>
                          <a:spcPct val="100000"/>
                        </a:lnSpc>
                        <a:spcAft>
                          <a:spcPts val="0"/>
                        </a:spcAft>
                      </a:pPr>
                      <a:r>
                        <a:rPr lang="kk-KZ" sz="1400" baseline="0" dirty="0" smtClean="0">
                          <a:effectLst/>
                          <a:latin typeface="Times New Roman" pitchFamily="18" charset="0"/>
                          <a:ea typeface="Calibri"/>
                          <a:cs typeface="Times New Roman" pitchFamily="18" charset="0"/>
                        </a:rPr>
                        <a:t>Бір-бірімізге сыйлаймыз.</a:t>
                      </a:r>
                    </a:p>
                    <a:p>
                      <a:pPr>
                        <a:lnSpc>
                          <a:spcPct val="100000"/>
                        </a:lnSpc>
                        <a:spcAft>
                          <a:spcPts val="0"/>
                        </a:spcAft>
                      </a:pPr>
                      <a:r>
                        <a:rPr lang="kk-KZ" sz="1400" baseline="0" dirty="0" smtClean="0">
                          <a:effectLst/>
                          <a:latin typeface="Times New Roman" pitchFamily="18" charset="0"/>
                          <a:ea typeface="Calibri"/>
                          <a:cs typeface="Times New Roman" pitchFamily="18" charset="0"/>
                        </a:rPr>
                        <a:t>Ә.Қалаубаеваның “Ертегілер”әуені естіледі.</a:t>
                      </a:r>
                      <a:endParaRPr lang="en-US" sz="1400" baseline="0" dirty="0" smtClean="0">
                        <a:effectLst/>
                        <a:latin typeface="Times New Roman" pitchFamily="18" charset="0"/>
                        <a:ea typeface="Calibri"/>
                        <a:cs typeface="Times New Roman" pitchFamily="18" charset="0"/>
                      </a:endParaRPr>
                    </a:p>
                    <a:p>
                      <a:pPr>
                        <a:lnSpc>
                          <a:spcPct val="100000"/>
                        </a:lnSpc>
                        <a:spcAft>
                          <a:spcPts val="0"/>
                        </a:spcAft>
                      </a:pPr>
                      <a:r>
                        <a:rPr lang="kk-KZ" sz="1400" dirty="0" smtClean="0">
                          <a:solidFill>
                            <a:srgbClr val="333333"/>
                          </a:solidFill>
                          <a:effectLst/>
                          <a:latin typeface="Times New Roman"/>
                          <a:ea typeface="Times New Roman"/>
                        </a:rPr>
                        <a:t>Балалар қандай әуен естіп тұрсындар?</a:t>
                      </a:r>
                      <a:endParaRPr lang="kk-KZ" sz="1400" dirty="0" smtClean="0">
                        <a:effectLst/>
                        <a:latin typeface="Times New Roman"/>
                        <a:ea typeface="Times New Roman"/>
                      </a:endParaRPr>
                    </a:p>
                    <a:p>
                      <a:pPr>
                        <a:lnSpc>
                          <a:spcPct val="100000"/>
                        </a:lnSpc>
                        <a:spcAft>
                          <a:spcPts val="0"/>
                        </a:spcAft>
                      </a:pPr>
                      <a:r>
                        <a:rPr lang="kk-KZ" sz="1400" dirty="0" smtClean="0">
                          <a:solidFill>
                            <a:srgbClr val="333333"/>
                          </a:solidFill>
                          <a:effectLst/>
                          <a:latin typeface="Times New Roman"/>
                          <a:ea typeface="Times New Roman"/>
                        </a:rPr>
                        <a:t>Олай болса, балалар ертегілер әлеміне саяхатқа </a:t>
                      </a:r>
                      <a:r>
                        <a:rPr lang="en-US" sz="1400" baseline="0" dirty="0" smtClean="0">
                          <a:solidFill>
                            <a:schemeClr val="tx1"/>
                          </a:solidFill>
                          <a:effectLst/>
                          <a:latin typeface="Times New Roman"/>
                          <a:ea typeface="Times New Roman"/>
                        </a:rPr>
                        <a:t> </a:t>
                      </a:r>
                      <a:r>
                        <a:rPr lang="kk-KZ" sz="1400" dirty="0" smtClean="0">
                          <a:solidFill>
                            <a:srgbClr val="333333"/>
                          </a:solidFill>
                          <a:effectLst/>
                          <a:latin typeface="Times New Roman"/>
                          <a:ea typeface="Times New Roman"/>
                        </a:rPr>
                        <a:t>баруға қалай қарайсыңдар.</a:t>
                      </a:r>
                      <a:endParaRPr lang="kk-KZ" sz="1400" dirty="0" smtClean="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tcPr>
                </a:tc>
                <a:tc>
                  <a:txBody>
                    <a:bodyPr/>
                    <a:lstStyle/>
                    <a:p>
                      <a:pPr>
                        <a:lnSpc>
                          <a:spcPct val="100000"/>
                        </a:lnSpc>
                        <a:spcAft>
                          <a:spcPts val="0"/>
                        </a:spcAft>
                      </a:pPr>
                      <a:r>
                        <a:rPr lang="kk-KZ" sz="1400" dirty="0" smtClean="0">
                          <a:effectLst/>
                          <a:latin typeface="Times New Roman" pitchFamily="18" charset="0"/>
                          <a:ea typeface="Calibri"/>
                          <a:cs typeface="Times New Roman" pitchFamily="18" charset="0"/>
                        </a:rPr>
                        <a:t>Балалар шеңберге тұрып  мәтін сөзін қайталай отырып, іс-қимыл арқылы</a:t>
                      </a:r>
                      <a:r>
                        <a:rPr lang="kk-KZ" sz="1400" baseline="0" dirty="0" smtClean="0">
                          <a:effectLst/>
                          <a:latin typeface="Times New Roman" pitchFamily="18" charset="0"/>
                          <a:ea typeface="Calibri"/>
                          <a:cs typeface="Times New Roman" pitchFamily="18" charset="0"/>
                        </a:rPr>
                        <a:t> орындайды.</a:t>
                      </a:r>
                    </a:p>
                    <a:p>
                      <a:pPr>
                        <a:lnSpc>
                          <a:spcPct val="100000"/>
                        </a:lnSpc>
                        <a:spcAft>
                          <a:spcPts val="0"/>
                        </a:spcAft>
                      </a:pPr>
                      <a:r>
                        <a:rPr lang="kk-KZ" sz="1400" baseline="0" dirty="0" smtClean="0">
                          <a:effectLst/>
                          <a:latin typeface="Times New Roman" pitchFamily="18" charset="0"/>
                          <a:ea typeface="Calibri"/>
                          <a:cs typeface="Times New Roman" pitchFamily="18" charset="0"/>
                        </a:rPr>
                        <a:t>Сәлеметсіздер ме! Здраствуйте! </a:t>
                      </a:r>
                      <a:r>
                        <a:rPr lang="en-US" sz="1400" baseline="0" dirty="0" err="1" smtClean="0">
                          <a:effectLst/>
                          <a:latin typeface="Times New Roman" pitchFamily="18" charset="0"/>
                          <a:ea typeface="Calibri"/>
                          <a:cs typeface="Times New Roman" pitchFamily="18" charset="0"/>
                        </a:rPr>
                        <a:t>HeIIo</a:t>
                      </a:r>
                      <a:r>
                        <a:rPr lang="kk-KZ" sz="1400" baseline="0" dirty="0" smtClean="0">
                          <a:effectLst/>
                          <a:latin typeface="Times New Roman" pitchFamily="18" charset="0"/>
                          <a:ea typeface="Calibri"/>
                          <a:cs typeface="Times New Roman" pitchFamily="18" charset="0"/>
                        </a:rPr>
                        <a:t>!</a:t>
                      </a:r>
                      <a:endParaRPr lang="en-US" sz="1400" baseline="0" dirty="0" smtClean="0">
                        <a:effectLst/>
                        <a:latin typeface="Times New Roman" pitchFamily="18" charset="0"/>
                        <a:ea typeface="Calibri"/>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k-KZ" sz="1400" b="0" i="0" u="none" strike="noStrike" kern="1200" cap="none" spc="0" normalizeH="0" baseline="0" noProof="0" dirty="0" smtClean="0">
                        <a:ln>
                          <a:noFill/>
                        </a:ln>
                        <a:solidFill>
                          <a:srgbClr val="333333"/>
                        </a:solidFill>
                        <a:effectLst/>
                        <a:uLnTx/>
                        <a:uFillTx/>
                        <a:latin typeface="Times New Roman"/>
                        <a:ea typeface="Times New Roman"/>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k-KZ" sz="1400" b="0" i="0" u="none" strike="noStrike" kern="1200" cap="none" spc="0" normalizeH="0" baseline="0" noProof="0" dirty="0" smtClean="0">
                        <a:ln>
                          <a:noFill/>
                        </a:ln>
                        <a:solidFill>
                          <a:srgbClr val="333333"/>
                        </a:solidFill>
                        <a:effectLst/>
                        <a:uLnTx/>
                        <a:uFillTx/>
                        <a:latin typeface="Times New Roman"/>
                        <a:ea typeface="Times New Roman"/>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kk-KZ" sz="1400" b="0" i="0" u="none" strike="noStrike" kern="1200" cap="none" spc="0" normalizeH="0" baseline="0" noProof="0" dirty="0" smtClean="0">
                          <a:ln>
                            <a:noFill/>
                          </a:ln>
                          <a:solidFill>
                            <a:srgbClr val="333333"/>
                          </a:solidFill>
                          <a:effectLst/>
                          <a:uLnTx/>
                          <a:uFillTx/>
                          <a:latin typeface="Times New Roman"/>
                          <a:ea typeface="Times New Roman"/>
                          <a:cs typeface="+mn-cs"/>
                        </a:rPr>
                        <a:t>Ертегілер әуенін.</a:t>
                      </a:r>
                      <a:endParaRPr kumimoji="0" lang="kk-KZ" sz="14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333333"/>
                        </a:solidFill>
                        <a:effectLst/>
                        <a:uLnTx/>
                        <a:uFillTx/>
                        <a:latin typeface="Times New Roman" pitchFamily="18" charset="0"/>
                        <a:ea typeface="Calibri"/>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kk-KZ" sz="1400" b="0" i="0" u="none" strike="noStrike" kern="1200" cap="none" spc="0" normalizeH="0" baseline="0" noProof="0" dirty="0" smtClean="0">
                          <a:ln>
                            <a:noFill/>
                          </a:ln>
                          <a:solidFill>
                            <a:srgbClr val="333333"/>
                          </a:solidFill>
                          <a:effectLst/>
                          <a:uLnTx/>
                          <a:uFillTx/>
                          <a:latin typeface="Times New Roman" pitchFamily="18" charset="0"/>
                          <a:ea typeface="Calibri"/>
                          <a:cs typeface="Times New Roman" pitchFamily="18" charset="0"/>
                        </a:rPr>
                        <a:t>Балалар қуана келіседі.</a:t>
                      </a:r>
                      <a:endParaRPr kumimoji="0" lang="en-US" sz="14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tcPr>
                </a:tc>
              </a:tr>
            </a:tbl>
          </a:graphicData>
        </a:graphic>
      </p:graphicFrame>
    </p:spTree>
    <p:extLst>
      <p:ext uri="{BB962C8B-B14F-4D97-AF65-F5344CB8AC3E}">
        <p14:creationId xmlns="" xmlns:p14="http://schemas.microsoft.com/office/powerpoint/2010/main" val="4093913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 xmlns:p14="http://schemas.microsoft.com/office/powerpoint/2010/main" val="3548943752"/>
              </p:ext>
            </p:extLst>
          </p:nvPr>
        </p:nvGraphicFramePr>
        <p:xfrm>
          <a:off x="755576" y="260648"/>
          <a:ext cx="7604328" cy="6446010"/>
        </p:xfrm>
        <a:graphic>
          <a:graphicData uri="http://schemas.openxmlformats.org/drawingml/2006/table">
            <a:tbl>
              <a:tblPr/>
              <a:tblGrid>
                <a:gridCol w="1512168"/>
                <a:gridCol w="3528392"/>
                <a:gridCol w="2563768"/>
              </a:tblGrid>
              <a:tr h="644601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kk-KZ" sz="12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Ұйымдастыру-ізденушілік:</a:t>
                      </a:r>
                      <a:endParaRPr kumimoji="0" lang="ru-RU" sz="12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endParaRPr>
                    </a:p>
                    <a:p>
                      <a:endParaRPr lang="ru-RU" dirty="0"/>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kk-KZ" sz="1300" b="0" i="0" u="none" strike="noStrike" kern="1200" cap="none" spc="0" normalizeH="0" baseline="0" noProof="0" dirty="0" smtClean="0">
                          <a:ln>
                            <a:noFill/>
                          </a:ln>
                          <a:solidFill>
                            <a:prstClr val="black"/>
                          </a:solidFill>
                          <a:effectLst/>
                          <a:uLnTx/>
                          <a:uFillTx/>
                          <a:latin typeface="Times New Roman"/>
                          <a:ea typeface="Times New Roman"/>
                          <a:cs typeface="Times New Roman"/>
                        </a:rPr>
                        <a:t>Балалар ертегілер әлеміне </a:t>
                      </a:r>
                      <a:r>
                        <a:rPr kumimoji="0" lang="kk-KZ"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саяхатқа</a:t>
                      </a:r>
                      <a:r>
                        <a:rPr kumimoji="0" lang="en-US"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kk-KZ" sz="1300" b="0" i="0" u="none" strike="noStrike" kern="1200" cap="none" spc="0" normalizeH="0" baseline="0" noProof="0" dirty="0" smtClean="0">
                          <a:ln>
                            <a:noFill/>
                          </a:ln>
                          <a:solidFill>
                            <a:prstClr val="black"/>
                          </a:solidFill>
                          <a:effectLst/>
                          <a:uLnTx/>
                          <a:uFillTx/>
                          <a:latin typeface="Times New Roman"/>
                          <a:ea typeface="Times New Roman"/>
                          <a:cs typeface="Times New Roman"/>
                        </a:rPr>
                        <a:t>немен баруға болады?</a:t>
                      </a:r>
                      <a:endParaRPr kumimoji="0" lang="en-US" sz="13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k-KZ" sz="1300" b="0" i="0" u="none" strike="noStrike" kern="1200" cap="none" spc="0" normalizeH="0" baseline="0" noProof="0" dirty="0" smtClean="0">
                        <a:ln>
                          <a:noFill/>
                        </a:ln>
                        <a:solidFill>
                          <a:prstClr val="black"/>
                        </a:solidFill>
                        <a:effectLst/>
                        <a:uLnTx/>
                        <a:uFillTx/>
                        <a:latin typeface="Calibri"/>
                        <a:ea typeface="Calibri"/>
                        <a:cs typeface="Times New Roman"/>
                      </a:endParaRPr>
                    </a:p>
                    <a:p>
                      <a:pPr algn="l">
                        <a:lnSpc>
                          <a:spcPct val="115000"/>
                        </a:lnSpc>
                        <a:spcAft>
                          <a:spcPts val="0"/>
                        </a:spcAft>
                      </a:pPr>
                      <a:r>
                        <a:rPr lang="kk-KZ" sz="1300" kern="1200" dirty="0" smtClean="0">
                          <a:solidFill>
                            <a:srgbClr val="000000"/>
                          </a:solidFill>
                          <a:effectLst/>
                          <a:latin typeface="Times New Roman"/>
                          <a:ea typeface="Calibri"/>
                          <a:cs typeface="+mn-cs"/>
                        </a:rPr>
                        <a:t>Олай, болса балалар бүгін біз сиқырлы пойызға отырып, барлығымыз ертегілер еліне саяхатқа барамыз. </a:t>
                      </a:r>
                      <a:endParaRPr kumimoji="0" lang="en-US" sz="1300" b="1" i="0" u="none" strike="noStrike" kern="1200" cap="none" spc="0" normalizeH="0" baseline="0" noProof="0" dirty="0" smtClean="0">
                        <a:ln>
                          <a:noFill/>
                        </a:ln>
                        <a:solidFill>
                          <a:prstClr val="black"/>
                        </a:solidFill>
                        <a:effectLst/>
                        <a:uLnTx/>
                        <a:uFillTx/>
                        <a:latin typeface="Times New Roman"/>
                        <a:ea typeface="Calibri"/>
                        <a:cs typeface="+mn-cs"/>
                      </a:endParaRPr>
                    </a:p>
                    <a:p>
                      <a:pPr algn="l">
                        <a:lnSpc>
                          <a:spcPts val="1660"/>
                        </a:lnSpc>
                      </a:pPr>
                      <a:r>
                        <a:rPr kumimoji="0" lang="kk-KZ" sz="1300" b="1" i="0" u="none" strike="noStrike" kern="1200" cap="none" spc="0" normalizeH="0" baseline="0" noProof="0" dirty="0" smtClean="0">
                          <a:ln>
                            <a:noFill/>
                          </a:ln>
                          <a:solidFill>
                            <a:prstClr val="black"/>
                          </a:solidFill>
                          <a:effectLst/>
                          <a:uLnTx/>
                          <a:uFillTx/>
                          <a:latin typeface="Times New Roman"/>
                          <a:ea typeface="Calibri"/>
                          <a:cs typeface="+mn-cs"/>
                        </a:rPr>
                        <a:t>І-аялдамаға келдік</a:t>
                      </a:r>
                      <a:r>
                        <a:rPr kumimoji="0" lang="kk-KZ" sz="1300" b="0" i="0" u="none" strike="noStrike" kern="1200" cap="none" spc="0" normalizeH="0" baseline="0" noProof="0" dirty="0" smtClean="0">
                          <a:ln>
                            <a:noFill/>
                          </a:ln>
                          <a:solidFill>
                            <a:prstClr val="black"/>
                          </a:solidFill>
                          <a:effectLst/>
                          <a:uLnTx/>
                          <a:uFillTx/>
                          <a:latin typeface="Times New Roman"/>
                          <a:ea typeface="Calibri"/>
                          <a:cs typeface="+mn-cs"/>
                        </a:rPr>
                        <a:t>. </a:t>
                      </a:r>
                      <a:br>
                        <a:rPr kumimoji="0" lang="kk-KZ" sz="1300" b="0" i="0" u="none" strike="noStrike" kern="1200" cap="none" spc="0" normalizeH="0" baseline="0" noProof="0" dirty="0" smtClean="0">
                          <a:ln>
                            <a:noFill/>
                          </a:ln>
                          <a:solidFill>
                            <a:prstClr val="black"/>
                          </a:solidFill>
                          <a:effectLst/>
                          <a:uLnTx/>
                          <a:uFillTx/>
                          <a:latin typeface="Times New Roman"/>
                          <a:ea typeface="Calibri"/>
                          <a:cs typeface="+mn-cs"/>
                        </a:rPr>
                      </a:br>
                      <a:r>
                        <a:rPr kumimoji="0" lang="kk-KZ" sz="1300" b="0" i="0" u="none" strike="noStrike" kern="1200" cap="none" spc="0" normalizeH="0" baseline="0" noProof="0" dirty="0" smtClean="0">
                          <a:ln>
                            <a:noFill/>
                          </a:ln>
                          <a:solidFill>
                            <a:prstClr val="black"/>
                          </a:solidFill>
                          <a:effectLst/>
                          <a:uLnTx/>
                          <a:uFillTx/>
                          <a:latin typeface="Times New Roman"/>
                          <a:ea typeface="Calibri"/>
                          <a:cs typeface="+mn-cs"/>
                        </a:rPr>
                        <a:t>Балаларға «Шалқан» ертегісін мәнерлеп айтып түсіндіру, және оны сурет бойынша орындарына орналастыру. </a:t>
                      </a:r>
                      <a:br>
                        <a:rPr kumimoji="0" lang="kk-KZ" sz="1300" b="0" i="0" u="none" strike="noStrike" kern="1200" cap="none" spc="0" normalizeH="0" baseline="0" noProof="0" dirty="0" smtClean="0">
                          <a:ln>
                            <a:noFill/>
                          </a:ln>
                          <a:solidFill>
                            <a:prstClr val="black"/>
                          </a:solidFill>
                          <a:effectLst/>
                          <a:uLnTx/>
                          <a:uFillTx/>
                          <a:latin typeface="Times New Roman"/>
                          <a:ea typeface="Calibri"/>
                          <a:cs typeface="+mn-cs"/>
                        </a:rPr>
                      </a:br>
                      <a:r>
                        <a:rPr lang="kk-KZ" sz="1300" b="1" dirty="0" smtClean="0">
                          <a:effectLst/>
                          <a:latin typeface="Times New Roman"/>
                          <a:ea typeface="Calibri"/>
                        </a:rPr>
                        <a:t>ІІ-аялдама: </a:t>
                      </a:r>
                      <a:r>
                        <a:rPr lang="kk-KZ" sz="1300" b="1" baseline="0" dirty="0" smtClean="0">
                          <a:effectLst/>
                          <a:latin typeface="Times New Roman"/>
                          <a:ea typeface="Calibri"/>
                        </a:rPr>
                        <a:t> </a:t>
                      </a:r>
                      <a:r>
                        <a:rPr lang="ru-RU" sz="1300" dirty="0" smtClean="0">
                          <a:effectLst/>
                          <a:latin typeface="Times New Roman"/>
                          <a:ea typeface="Calibri"/>
                        </a:rPr>
                        <a:t>«Орман» </a:t>
                      </a:r>
                      <a:br>
                        <a:rPr lang="ru-RU" sz="1300" dirty="0" smtClean="0">
                          <a:effectLst/>
                          <a:latin typeface="Times New Roman"/>
                          <a:ea typeface="Calibri"/>
                        </a:rPr>
                      </a:br>
                      <a:r>
                        <a:rPr lang="ru-RU" sz="1300" dirty="0" smtClean="0">
                          <a:effectLst/>
                          <a:latin typeface="Times New Roman"/>
                          <a:ea typeface="Calibri"/>
                        </a:rPr>
                        <a:t>(Сол орманда аю жылап отыр) </a:t>
                      </a:r>
                      <a:br>
                        <a:rPr lang="ru-RU" sz="1300" dirty="0" smtClean="0">
                          <a:effectLst/>
                          <a:latin typeface="Times New Roman"/>
                          <a:ea typeface="Calibri"/>
                        </a:rPr>
                      </a:br>
                      <a:r>
                        <a:rPr lang="ru-RU" sz="1300" dirty="0" smtClean="0">
                          <a:effectLst/>
                          <a:latin typeface="Times New Roman"/>
                          <a:ea typeface="Calibri"/>
                        </a:rPr>
                        <a:t>-Аю сен неге жылап отырсың, саған не болды? </a:t>
                      </a:r>
                      <a:endParaRPr lang="en-US" sz="1300" dirty="0" smtClean="0">
                        <a:effectLst/>
                        <a:latin typeface="Times New Roman"/>
                        <a:ea typeface="Calibri"/>
                      </a:endParaRPr>
                    </a:p>
                    <a:p>
                      <a:pPr algn="l">
                        <a:lnSpc>
                          <a:spcPts val="1660"/>
                        </a:lnSpc>
                      </a:pPr>
                      <a:r>
                        <a:rPr lang="ru-RU" sz="1300" dirty="0" smtClean="0">
                          <a:effectLst/>
                          <a:latin typeface="Times New Roman"/>
                          <a:ea typeface="Calibri"/>
                        </a:rPr>
                        <a:t/>
                      </a:r>
                      <a:br>
                        <a:rPr lang="ru-RU" sz="1300" dirty="0" smtClean="0">
                          <a:effectLst/>
                          <a:latin typeface="Times New Roman"/>
                          <a:ea typeface="Calibri"/>
                        </a:rPr>
                      </a:br>
                      <a:r>
                        <a:rPr lang="ru-RU" sz="1300" dirty="0" smtClean="0">
                          <a:effectLst/>
                          <a:latin typeface="Times New Roman"/>
                          <a:ea typeface="Calibri"/>
                        </a:rPr>
                        <a:t>-Жылама аю, </a:t>
                      </a:r>
                      <a:r>
                        <a:rPr lang="ru-RU" sz="1300" dirty="0" err="1" smtClean="0">
                          <a:effectLst/>
                          <a:latin typeface="Times New Roman"/>
                          <a:ea typeface="Calibri"/>
                        </a:rPr>
                        <a:t>біздің</a:t>
                      </a:r>
                      <a:r>
                        <a:rPr lang="ru-RU" sz="1300" dirty="0" smtClean="0">
                          <a:effectLst/>
                          <a:latin typeface="Times New Roman"/>
                          <a:ea typeface="Calibri"/>
                        </a:rPr>
                        <a:t> </a:t>
                      </a:r>
                      <a:r>
                        <a:rPr lang="kk-KZ" sz="1300" dirty="0" smtClean="0">
                          <a:solidFill>
                            <a:srgbClr val="333333"/>
                          </a:solidFill>
                          <a:effectLst/>
                          <a:latin typeface="Times New Roman"/>
                          <a:ea typeface="Times New Roman"/>
                        </a:rPr>
                        <a:t>балалар</a:t>
                      </a:r>
                      <a:endParaRPr lang="kk-KZ" sz="1300" dirty="0" smtClean="0">
                        <a:effectLst/>
                        <a:latin typeface="Times New Roman"/>
                        <a:ea typeface="Times New Roman"/>
                      </a:endParaRPr>
                    </a:p>
                    <a:p>
                      <a:pPr algn="l"/>
                      <a:r>
                        <a:rPr lang="ru-RU" sz="1300" dirty="0" err="1" smtClean="0">
                          <a:effectLst/>
                          <a:latin typeface="Times New Roman"/>
                          <a:ea typeface="Calibri"/>
                        </a:rPr>
                        <a:t>сондай</a:t>
                      </a:r>
                      <a:r>
                        <a:rPr lang="ru-RU" sz="1300" dirty="0" smtClean="0">
                          <a:effectLst/>
                          <a:latin typeface="Times New Roman"/>
                          <a:ea typeface="Calibri"/>
                        </a:rPr>
                        <a:t> әдемі,үлкен үйшікті жасай алады. </a:t>
                      </a:r>
                    </a:p>
                    <a:p>
                      <a:pPr algn="l"/>
                      <a:r>
                        <a:rPr lang="ru-RU" sz="1300" dirty="0" smtClean="0">
                          <a:effectLst/>
                          <a:latin typeface="Times New Roman"/>
                          <a:ea typeface="Calibri"/>
                        </a:rPr>
                        <a:t>Бізбен бірге сиқырлы пойызға отырып, келесі аялдамаға барайық, сол жерде біздің балаларымыз үйшік салуға</a:t>
                      </a:r>
                      <a:r>
                        <a:rPr lang="ru-RU" sz="1300" baseline="0" dirty="0" smtClean="0">
                          <a:effectLst/>
                          <a:latin typeface="Times New Roman"/>
                          <a:ea typeface="Calibri"/>
                        </a:rPr>
                        <a:t> </a:t>
                      </a:r>
                      <a:r>
                        <a:rPr lang="ru-RU" sz="1300" dirty="0" smtClean="0">
                          <a:effectLst/>
                          <a:latin typeface="Times New Roman"/>
                          <a:ea typeface="Calibri"/>
                        </a:rPr>
                        <a:t>көмектеседі. </a:t>
                      </a:r>
                      <a:br>
                        <a:rPr lang="ru-RU" sz="1300" dirty="0" smtClean="0">
                          <a:effectLst/>
                          <a:latin typeface="Times New Roman"/>
                          <a:ea typeface="Calibri"/>
                        </a:rPr>
                      </a:br>
                      <a:r>
                        <a:rPr kumimoji="0" lang="kk-KZ" sz="1300" b="1" i="0" u="none" strike="noStrike" kern="1200" cap="none" spc="0" normalizeH="0" baseline="0" noProof="0" dirty="0" smtClean="0">
                          <a:ln>
                            <a:noFill/>
                          </a:ln>
                          <a:solidFill>
                            <a:prstClr val="black"/>
                          </a:solidFill>
                          <a:effectLst/>
                          <a:uLnTx/>
                          <a:uFillTx/>
                          <a:latin typeface="Times New Roman"/>
                          <a:ea typeface="Calibri"/>
                          <a:cs typeface="+mn-cs"/>
                        </a:rPr>
                        <a:t>ІІ</a:t>
                      </a:r>
                      <a:r>
                        <a:rPr kumimoji="0" lang="en-US" sz="1300" b="1" i="0" u="none" strike="noStrike" kern="1200" cap="none" spc="0" normalizeH="0" baseline="0" noProof="0" dirty="0" smtClean="0">
                          <a:ln>
                            <a:noFill/>
                          </a:ln>
                          <a:solidFill>
                            <a:prstClr val="black"/>
                          </a:solidFill>
                          <a:effectLst/>
                          <a:uLnTx/>
                          <a:uFillTx/>
                          <a:latin typeface="Times New Roman"/>
                          <a:ea typeface="Calibri"/>
                          <a:cs typeface="+mn-cs"/>
                        </a:rPr>
                        <a:t>I</a:t>
                      </a:r>
                      <a:r>
                        <a:rPr kumimoji="0" lang="kk-KZ" sz="1300" b="1" i="0" u="none" strike="noStrike" kern="1200" cap="none" spc="0" normalizeH="0" baseline="0" noProof="0" dirty="0" smtClean="0">
                          <a:ln>
                            <a:noFill/>
                          </a:ln>
                          <a:solidFill>
                            <a:prstClr val="black"/>
                          </a:solidFill>
                          <a:effectLst/>
                          <a:uLnTx/>
                          <a:uFillTx/>
                          <a:latin typeface="Times New Roman"/>
                          <a:ea typeface="Calibri"/>
                          <a:cs typeface="+mn-cs"/>
                        </a:rPr>
                        <a:t>-аялдама: </a:t>
                      </a:r>
                    </a:p>
                    <a:p>
                      <a:pPr algn="l"/>
                      <a:r>
                        <a:rPr lang="ru-RU" sz="1300" dirty="0" smtClean="0">
                          <a:effectLst/>
                          <a:latin typeface="Times New Roman"/>
                          <a:ea typeface="Calibri"/>
                        </a:rPr>
                        <a:t>«Шұбар тауық» </a:t>
                      </a:r>
                      <a:br>
                        <a:rPr lang="ru-RU" sz="1300" dirty="0" smtClean="0">
                          <a:effectLst/>
                          <a:latin typeface="Times New Roman"/>
                          <a:ea typeface="Calibri"/>
                        </a:rPr>
                      </a:br>
                      <a:r>
                        <a:rPr lang="ru-RU" sz="1300" dirty="0" smtClean="0">
                          <a:effectLst/>
                          <a:latin typeface="Times New Roman"/>
                          <a:ea typeface="Calibri"/>
                        </a:rPr>
                        <a:t>Сол аялдамада оларды Шұбар тауық күтеді. Олармен сәлемдеседі. </a:t>
                      </a:r>
                    </a:p>
                    <a:p>
                      <a:pPr algn="l"/>
                      <a:r>
                        <a:rPr lang="ru-RU" sz="1300" dirty="0" smtClean="0">
                          <a:effectLst/>
                          <a:latin typeface="Times New Roman"/>
                          <a:ea typeface="Calibri"/>
                        </a:rPr>
                        <a:t>Мнемокестені көрсетеді. </a:t>
                      </a:r>
                      <a:br>
                        <a:rPr lang="ru-RU" sz="1300" dirty="0" smtClean="0">
                          <a:effectLst/>
                          <a:latin typeface="Times New Roman"/>
                          <a:ea typeface="Calibri"/>
                        </a:rPr>
                      </a:br>
                      <a:r>
                        <a:rPr lang="ru-RU" sz="1300" dirty="0" smtClean="0">
                          <a:effectLst/>
                          <a:latin typeface="Times New Roman"/>
                          <a:ea typeface="Calibri"/>
                        </a:rPr>
                        <a:t>-Балалар, сендер мына кесте бойынша ертегіні айтып бере аласыңдар ма? </a:t>
                      </a:r>
                      <a:br>
                        <a:rPr lang="ru-RU" sz="1300" dirty="0" smtClean="0">
                          <a:effectLst/>
                          <a:latin typeface="Times New Roman"/>
                          <a:ea typeface="Calibri"/>
                        </a:rPr>
                      </a:br>
                      <a:r>
                        <a:rPr lang="ru-RU" sz="1300" dirty="0" smtClean="0">
                          <a:effectLst/>
                          <a:latin typeface="Times New Roman"/>
                          <a:ea typeface="Calibri"/>
                        </a:rPr>
                        <a:t>«Шұбар тауық» </a:t>
                      </a:r>
                      <a:r>
                        <a:rPr lang="kk-KZ" sz="1300" noProof="0" dirty="0" smtClean="0">
                          <a:effectLst/>
                          <a:latin typeface="Times New Roman"/>
                          <a:ea typeface="Calibri"/>
                        </a:rPr>
                        <a:t>рақмет</a:t>
                      </a:r>
                      <a:r>
                        <a:rPr lang="ru-RU" sz="1300" dirty="0" smtClean="0">
                          <a:effectLst/>
                          <a:latin typeface="Times New Roman"/>
                          <a:ea typeface="Calibri"/>
                        </a:rPr>
                        <a:t> </a:t>
                      </a:r>
                      <a:r>
                        <a:rPr lang="kk-KZ" sz="1300" noProof="0" dirty="0" smtClean="0">
                          <a:effectLst/>
                          <a:latin typeface="Times New Roman"/>
                          <a:ea typeface="Calibri"/>
                        </a:rPr>
                        <a:t>айтады</a:t>
                      </a:r>
                      <a:r>
                        <a:rPr lang="ru-RU" sz="1300" dirty="0" smtClean="0">
                          <a:effectLst/>
                          <a:latin typeface="Times New Roman"/>
                          <a:ea typeface="Calibri"/>
                        </a:rPr>
                        <a:t>. </a:t>
                      </a:r>
                      <a:br>
                        <a:rPr lang="ru-RU" sz="1300" dirty="0" smtClean="0">
                          <a:effectLst/>
                          <a:latin typeface="Times New Roman"/>
                          <a:ea typeface="Calibri"/>
                        </a:rPr>
                      </a:br>
                      <a:r>
                        <a:rPr lang="ru-RU" sz="1300" dirty="0" smtClean="0">
                          <a:effectLst/>
                          <a:latin typeface="Times New Roman"/>
                          <a:ea typeface="Calibri"/>
                        </a:rPr>
                        <a:t>-Сендер менің балапандарыма тары жасай аласыңдар ма?-деп сұрайды.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kk-KZ" sz="1300" b="0" i="0" u="none" strike="noStrike" kern="1200" cap="none" spc="0" normalizeH="0" baseline="0" noProof="0" dirty="0" smtClean="0">
                          <a:ln>
                            <a:noFill/>
                          </a:ln>
                          <a:solidFill>
                            <a:prstClr val="black"/>
                          </a:solidFill>
                          <a:effectLst/>
                          <a:uLnTx/>
                          <a:uFillTx/>
                          <a:latin typeface="Times New Roman"/>
                          <a:ea typeface="Times New Roman"/>
                          <a:cs typeface="Times New Roman"/>
                        </a:rPr>
                        <a:t>Автобуспен, машинамен, </a:t>
                      </a:r>
                      <a:r>
                        <a:rPr kumimoji="0" lang="kk-KZ" sz="1300" b="0" i="0" u="none" strike="noStrike" kern="1200" cap="none" spc="0" normalizeH="0" baseline="0" noProof="0" dirty="0" smtClean="0">
                          <a:ln>
                            <a:noFill/>
                          </a:ln>
                          <a:solidFill>
                            <a:prstClr val="black"/>
                          </a:solidFill>
                          <a:effectLst/>
                          <a:uLnTx/>
                          <a:uFillTx/>
                          <a:latin typeface="Times New Roman"/>
                          <a:ea typeface="Times New Roman"/>
                          <a:cs typeface="+mn-cs"/>
                        </a:rPr>
                        <a:t>пойызбен.</a:t>
                      </a:r>
                      <a:endParaRPr kumimoji="0" lang="kk-KZ"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kk-KZ"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Балалар бірінін артына, бірі тұрып пойызбен саяхатқа аттанады. </a:t>
                      </a:r>
                      <a:endParaRPr kumimoji="0" lang="ru-RU" sz="1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endParaRPr kumimoji="0" lang="kk-KZ" sz="13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endParaRPr>
                    </a:p>
                    <a:p>
                      <a:r>
                        <a:rPr kumimoji="0" lang="kk-KZ" sz="13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Балалар мұқият тындайды.</a:t>
                      </a:r>
                    </a:p>
                    <a:p>
                      <a:r>
                        <a:rPr kumimoji="0" lang="kk-KZ" sz="13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Қызыға отырып орындарына орналастырады.</a:t>
                      </a:r>
                      <a:endParaRPr kumimoji="0" lang="ru-RU" sz="13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Times New Roman"/>
                          <a:ea typeface="Calibri"/>
                          <a:cs typeface="+mn-cs"/>
                        </a:rPr>
                        <a:t>                                               </a:t>
                      </a:r>
                      <a:r>
                        <a:rPr kumimoji="0" lang="ru-RU" sz="1300" b="1" i="0" u="none" strike="noStrike" kern="1200" cap="none" spc="0" normalizeH="0" baseline="0" noProof="0" dirty="0" err="1" smtClean="0">
                          <a:ln>
                            <a:noFill/>
                          </a:ln>
                          <a:solidFill>
                            <a:prstClr val="black"/>
                          </a:solidFill>
                          <a:effectLst/>
                          <a:uLnTx/>
                          <a:uFillTx/>
                          <a:latin typeface="Times New Roman"/>
                          <a:ea typeface="Calibri"/>
                          <a:cs typeface="+mn-cs"/>
                        </a:rPr>
                        <a:t>Аю</a:t>
                      </a:r>
                      <a:r>
                        <a:rPr kumimoji="0" lang="ru-RU" sz="1300" b="1" i="0" u="none" strike="noStrike" kern="1200" cap="none" spc="0" normalizeH="0" baseline="0" noProof="0" dirty="0" smtClean="0">
                          <a:ln>
                            <a:noFill/>
                          </a:ln>
                          <a:solidFill>
                            <a:prstClr val="black"/>
                          </a:solidFill>
                          <a:effectLst/>
                          <a:uLnTx/>
                          <a:uFillTx/>
                          <a:latin typeface="Times New Roman"/>
                          <a:ea typeface="Calibri"/>
                          <a:cs typeface="+mn-cs"/>
                        </a:rPr>
                        <a:t>:</a:t>
                      </a:r>
                      <a:r>
                        <a:rPr kumimoji="0" lang="ru-RU" sz="1300" b="0" i="0" u="none" strike="noStrike" kern="1200" cap="none" spc="0" normalizeH="0" baseline="0" noProof="0" dirty="0" smtClean="0">
                          <a:ln>
                            <a:noFill/>
                          </a:ln>
                          <a:solidFill>
                            <a:prstClr val="black"/>
                          </a:solidFill>
                          <a:effectLst/>
                          <a:uLnTx/>
                          <a:uFillTx/>
                          <a:latin typeface="Times New Roman"/>
                          <a:ea typeface="Calibri"/>
                          <a:cs typeface="+mn-cs"/>
                        </a:rPr>
                        <a:t> Қалай жыламаймын, мына жерде үйшік труды, мен солган снимай </a:t>
                      </a:r>
                      <a:r>
                        <a:rPr kumimoji="0" lang="kk-KZ" sz="1300" b="0" i="0" u="none" strike="noStrike" kern="1200" cap="none" spc="0" normalizeH="0" baseline="0" noProof="0" dirty="0" smtClean="0">
                          <a:ln>
                            <a:noFill/>
                          </a:ln>
                          <a:solidFill>
                            <a:prstClr val="black"/>
                          </a:solidFill>
                          <a:effectLst/>
                          <a:uLnTx/>
                          <a:uFillTx/>
                          <a:latin typeface="Times New Roman"/>
                          <a:ea typeface="Calibri"/>
                          <a:cs typeface="+mn-cs"/>
                        </a:rPr>
                        <a:t>сындырдым</a:t>
                      </a:r>
                      <a:r>
                        <a:rPr kumimoji="0" lang="ru-RU" sz="1300" b="0" i="0" u="none" strike="noStrike" kern="1200" cap="none" spc="0" normalizeH="0" baseline="0" noProof="0" dirty="0" smtClean="0">
                          <a:ln>
                            <a:noFill/>
                          </a:ln>
                          <a:solidFill>
                            <a:prstClr val="black"/>
                          </a:solidFill>
                          <a:effectLst/>
                          <a:uLnTx/>
                          <a:uFillTx/>
                          <a:latin typeface="Times New Roman"/>
                          <a:ea typeface="Calibri"/>
                          <a:cs typeface="+mn-cs"/>
                        </a:rPr>
                        <a:t>, </a:t>
                      </a:r>
                      <a:r>
                        <a:rPr kumimoji="0" lang="ru-RU" sz="1300" b="0" i="0" u="none" strike="noStrike" kern="1200" cap="none" spc="0" normalizeH="0" baseline="0" noProof="0" dirty="0" err="1" smtClean="0">
                          <a:ln>
                            <a:noFill/>
                          </a:ln>
                          <a:solidFill>
                            <a:prstClr val="black"/>
                          </a:solidFill>
                          <a:effectLst/>
                          <a:uLnTx/>
                          <a:uFillTx/>
                          <a:latin typeface="Times New Roman"/>
                          <a:ea typeface="Calibri"/>
                          <a:cs typeface="+mn-cs"/>
                        </a:rPr>
                        <a:t>содан</a:t>
                      </a:r>
                      <a:r>
                        <a:rPr kumimoji="0" lang="ru-RU" sz="1300" b="0" i="0" u="none" strike="noStrike" kern="1200" cap="none" spc="0" normalizeH="0" baseline="0" noProof="0" dirty="0" smtClean="0">
                          <a:ln>
                            <a:noFill/>
                          </a:ln>
                          <a:solidFill>
                            <a:prstClr val="black"/>
                          </a:solidFill>
                          <a:effectLst/>
                          <a:uLnTx/>
                          <a:uFillTx/>
                          <a:latin typeface="Times New Roman"/>
                          <a:ea typeface="Calibri"/>
                          <a:cs typeface="+mn-cs"/>
                        </a:rPr>
                        <a:t> </a:t>
                      </a:r>
                      <a:r>
                        <a:rPr kumimoji="0" lang="ru-RU" sz="1300" b="0" i="0" u="none" strike="noStrike" kern="1200" cap="none" spc="0" normalizeH="0" baseline="0" noProof="0" dirty="0" err="1" smtClean="0">
                          <a:ln>
                            <a:noFill/>
                          </a:ln>
                          <a:solidFill>
                            <a:prstClr val="black"/>
                          </a:solidFill>
                          <a:effectLst/>
                          <a:uLnTx/>
                          <a:uFillTx/>
                          <a:latin typeface="Times New Roman"/>
                          <a:ea typeface="Calibri"/>
                          <a:cs typeface="+mn-cs"/>
                        </a:rPr>
                        <a:t>бәрі</a:t>
                      </a:r>
                      <a:r>
                        <a:rPr kumimoji="0" lang="ru-RU" sz="1300" b="0" i="0" u="none" strike="noStrike" kern="1200" cap="none" spc="0" normalizeH="0" baseline="0" noProof="0" dirty="0" smtClean="0">
                          <a:ln>
                            <a:noFill/>
                          </a:ln>
                          <a:solidFill>
                            <a:prstClr val="black"/>
                          </a:solidFill>
                          <a:effectLst/>
                          <a:uLnTx/>
                          <a:uFillTx/>
                          <a:latin typeface="Times New Roman"/>
                          <a:ea typeface="Calibri"/>
                          <a:cs typeface="+mn-cs"/>
                        </a:rPr>
                        <a:t> </a:t>
                      </a:r>
                      <a:r>
                        <a:rPr kumimoji="0" lang="ru-RU" sz="1300" b="0" i="0" u="none" strike="noStrike" kern="1200" cap="none" spc="0" normalizeH="0" baseline="0" noProof="0" dirty="0" err="1" smtClean="0">
                          <a:ln>
                            <a:noFill/>
                          </a:ln>
                          <a:solidFill>
                            <a:prstClr val="black"/>
                          </a:solidFill>
                          <a:effectLst/>
                          <a:uLnTx/>
                          <a:uFillTx/>
                          <a:latin typeface="Times New Roman"/>
                          <a:ea typeface="Calibri"/>
                          <a:cs typeface="+mn-cs"/>
                        </a:rPr>
                        <a:t>қашып</a:t>
                      </a:r>
                      <a:r>
                        <a:rPr kumimoji="0" lang="ru-RU" sz="1300" b="0" i="0" u="none" strike="noStrike" kern="1200" cap="none" spc="0" normalizeH="0" baseline="0" noProof="0" dirty="0" smtClean="0">
                          <a:ln>
                            <a:noFill/>
                          </a:ln>
                          <a:solidFill>
                            <a:prstClr val="black"/>
                          </a:solidFill>
                          <a:effectLst/>
                          <a:uLnTx/>
                          <a:uFillTx/>
                          <a:latin typeface="Times New Roman"/>
                          <a:ea typeface="Calibri"/>
                          <a:cs typeface="+mn-cs"/>
                        </a:rPr>
                        <a:t> </a:t>
                      </a:r>
                      <a:r>
                        <a:rPr kumimoji="0" lang="ru-RU" sz="1300" b="0" i="0" u="none" strike="noStrike" kern="1200" cap="none" spc="0" normalizeH="0" baseline="0" noProof="0" dirty="0" err="1" smtClean="0">
                          <a:ln>
                            <a:noFill/>
                          </a:ln>
                          <a:solidFill>
                            <a:prstClr val="black"/>
                          </a:solidFill>
                          <a:effectLst/>
                          <a:uLnTx/>
                          <a:uFillTx/>
                          <a:latin typeface="Times New Roman"/>
                          <a:ea typeface="Calibri"/>
                          <a:cs typeface="+mn-cs"/>
                        </a:rPr>
                        <a:t>кетті</a:t>
                      </a:r>
                      <a:r>
                        <a:rPr kumimoji="0" lang="ru-RU" sz="1300" b="0" i="0" u="none" strike="noStrike" kern="1200" cap="none" spc="0" normalizeH="0" baseline="0" noProof="0" dirty="0" smtClean="0">
                          <a:ln>
                            <a:noFill/>
                          </a:ln>
                          <a:solidFill>
                            <a:prstClr val="black"/>
                          </a:solidFill>
                          <a:effectLst/>
                          <a:uLnTx/>
                          <a:uFillTx/>
                          <a:latin typeface="Times New Roman"/>
                          <a:ea typeface="Calibri"/>
                          <a:cs typeface="+mn-cs"/>
                        </a:rPr>
                        <a:t>, </a:t>
                      </a:r>
                      <a:r>
                        <a:rPr kumimoji="0" lang="ru-RU" sz="1300" b="0" i="0" u="none" strike="noStrike" kern="1200" cap="none" spc="0" normalizeH="0" baseline="0" noProof="0" dirty="0" err="1" smtClean="0">
                          <a:ln>
                            <a:noFill/>
                          </a:ln>
                          <a:solidFill>
                            <a:prstClr val="black"/>
                          </a:solidFill>
                          <a:effectLst/>
                          <a:uLnTx/>
                          <a:uFillTx/>
                          <a:latin typeface="Times New Roman"/>
                          <a:ea typeface="Calibri"/>
                          <a:cs typeface="+mn-cs"/>
                        </a:rPr>
                        <a:t>кім</a:t>
                      </a:r>
                      <a:r>
                        <a:rPr kumimoji="0" lang="ru-RU" sz="1300" b="0" i="0" u="none" strike="noStrike" kern="1200" cap="none" spc="0" normalizeH="0" baseline="0" noProof="0" dirty="0" smtClean="0">
                          <a:ln>
                            <a:noFill/>
                          </a:ln>
                          <a:solidFill>
                            <a:prstClr val="black"/>
                          </a:solidFill>
                          <a:effectLst/>
                          <a:uLnTx/>
                          <a:uFillTx/>
                          <a:latin typeface="Times New Roman"/>
                          <a:ea typeface="Calibri"/>
                          <a:cs typeface="+mn-cs"/>
                        </a:rPr>
                        <a:t> </a:t>
                      </a:r>
                      <a:r>
                        <a:rPr kumimoji="0" lang="ru-RU" sz="1300" b="0" i="0" u="none" strike="noStrike" kern="1200" cap="none" spc="0" normalizeH="0" baseline="0" noProof="0" dirty="0" err="1" smtClean="0">
                          <a:ln>
                            <a:noFill/>
                          </a:ln>
                          <a:solidFill>
                            <a:prstClr val="black"/>
                          </a:solidFill>
                          <a:effectLst/>
                          <a:uLnTx/>
                          <a:uFillTx/>
                          <a:latin typeface="Times New Roman"/>
                          <a:ea typeface="Calibri"/>
                          <a:cs typeface="+mn-cs"/>
                        </a:rPr>
                        <a:t>маған</a:t>
                      </a:r>
                      <a:r>
                        <a:rPr kumimoji="0" lang="ru-RU" sz="1300" b="0" i="0" u="none" strike="noStrike" kern="1200" cap="none" spc="0" normalizeH="0" baseline="0" noProof="0" dirty="0" smtClean="0">
                          <a:ln>
                            <a:noFill/>
                          </a:ln>
                          <a:solidFill>
                            <a:prstClr val="black"/>
                          </a:solidFill>
                          <a:effectLst/>
                          <a:uLnTx/>
                          <a:uFillTx/>
                          <a:latin typeface="Times New Roman"/>
                          <a:ea typeface="Calibri"/>
                          <a:cs typeface="+mn-cs"/>
                        </a:rPr>
                        <a:t> көмектеседі? -деп </a:t>
                      </a:r>
                      <a:r>
                        <a:rPr kumimoji="0" lang="ru-RU" sz="1300" b="0" i="0" u="none" strike="noStrike" kern="1200" cap="none" spc="0" normalizeH="0" baseline="0" noProof="0" dirty="0" err="1" smtClean="0">
                          <a:ln>
                            <a:noFill/>
                          </a:ln>
                          <a:solidFill>
                            <a:prstClr val="black"/>
                          </a:solidFill>
                          <a:effectLst/>
                          <a:uLnTx/>
                          <a:uFillTx/>
                          <a:latin typeface="Times New Roman"/>
                          <a:ea typeface="Calibri"/>
                          <a:cs typeface="+mn-cs"/>
                        </a:rPr>
                        <a:t>балалардан</a:t>
                      </a:r>
                      <a:r>
                        <a:rPr kumimoji="0" lang="ru-RU" sz="1300" b="0" i="0" u="none" strike="noStrike" kern="1200" cap="none" spc="0" normalizeH="0" baseline="0" noProof="0" dirty="0" smtClean="0">
                          <a:ln>
                            <a:noFill/>
                          </a:ln>
                          <a:solidFill>
                            <a:prstClr val="black"/>
                          </a:solidFill>
                          <a:effectLst/>
                          <a:uLnTx/>
                          <a:uFillTx/>
                          <a:latin typeface="Times New Roman"/>
                          <a:ea typeface="Calibri"/>
                          <a:cs typeface="+mn-cs"/>
                        </a:rPr>
                        <a:t> сұрайды. </a:t>
                      </a:r>
                      <a:br>
                        <a:rPr kumimoji="0" lang="ru-RU" sz="1300" b="0" i="0" u="none" strike="noStrike" kern="1200" cap="none" spc="0" normalizeH="0" baseline="0" noProof="0" dirty="0" smtClean="0">
                          <a:ln>
                            <a:noFill/>
                          </a:ln>
                          <a:solidFill>
                            <a:prstClr val="black"/>
                          </a:solidFill>
                          <a:effectLst/>
                          <a:uLnTx/>
                          <a:uFillTx/>
                          <a:latin typeface="Times New Roman"/>
                          <a:ea typeface="Calibri"/>
                          <a:cs typeface="+mn-cs"/>
                        </a:rPr>
                      </a:br>
                      <a:endParaRPr kumimoji="0" lang="ru-RU" sz="1300" b="0" i="0" u="none" strike="noStrike" kern="1200" cap="none" spc="0" normalizeH="0" baseline="0" noProof="0" dirty="0" smtClean="0">
                        <a:ln>
                          <a:noFill/>
                        </a:ln>
                        <a:solidFill>
                          <a:prstClr val="black"/>
                        </a:solidFill>
                        <a:effectLst/>
                        <a:uLnTx/>
                        <a:uFillTx/>
                        <a:latin typeface="Times New Roman"/>
                        <a:ea typeface="Calibri"/>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ru-RU" sz="1300" b="0" i="0" u="none" strike="noStrike" kern="1200" cap="none" spc="0" normalizeH="0" baseline="0" noProof="0" dirty="0" smtClean="0">
                        <a:ln>
                          <a:noFill/>
                        </a:ln>
                        <a:solidFill>
                          <a:prstClr val="black"/>
                        </a:solidFill>
                        <a:effectLst/>
                        <a:uLnTx/>
                        <a:uFillTx/>
                        <a:latin typeface="Times New Roman"/>
                        <a:ea typeface="Calibri"/>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ru-RU" sz="1300" b="0" i="0" u="none" strike="noStrike" kern="1200" cap="none" spc="0" normalizeH="0" baseline="0" noProof="0" dirty="0" smtClean="0">
                        <a:ln>
                          <a:noFill/>
                        </a:ln>
                        <a:solidFill>
                          <a:prstClr val="black"/>
                        </a:solidFill>
                        <a:effectLst/>
                        <a:uLnTx/>
                        <a:uFillTx/>
                        <a:latin typeface="Times New Roman"/>
                        <a:ea typeface="Calibri"/>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ru-RU" sz="1300" b="0" i="0" u="none" strike="noStrike" kern="1200" cap="none" spc="0" normalizeH="0" baseline="0" noProof="0" dirty="0" smtClean="0">
                        <a:ln>
                          <a:noFill/>
                        </a:ln>
                        <a:solidFill>
                          <a:prstClr val="black"/>
                        </a:solidFill>
                        <a:effectLst/>
                        <a:uLnTx/>
                        <a:uFillTx/>
                        <a:latin typeface="Times New Roman"/>
                        <a:ea typeface="Calibri"/>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ru-RU" sz="1300" b="0" i="0" u="none" strike="noStrike" kern="1200" cap="none" spc="0" normalizeH="0" baseline="0" noProof="0" dirty="0" smtClean="0">
                        <a:ln>
                          <a:noFill/>
                        </a:ln>
                        <a:solidFill>
                          <a:prstClr val="black"/>
                        </a:solidFill>
                        <a:effectLst/>
                        <a:uLnTx/>
                        <a:uFillTx/>
                        <a:latin typeface="Times New Roman"/>
                        <a:ea typeface="Calibri"/>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300" b="0" i="0" u="none" strike="noStrike" kern="1200" cap="none" spc="0" normalizeH="0" baseline="0" noProof="0" dirty="0" smtClean="0">
                        <a:ln>
                          <a:noFill/>
                        </a:ln>
                        <a:solidFill>
                          <a:prstClr val="black"/>
                        </a:solidFill>
                        <a:effectLst/>
                        <a:uLnTx/>
                        <a:uFillTx/>
                        <a:latin typeface="Times New Roman"/>
                        <a:ea typeface="Calibri"/>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ru-RU" sz="1300" b="0" i="0" u="none" strike="noStrike" kern="1200" cap="none" spc="0" normalizeH="0" baseline="0" noProof="0" dirty="0" smtClean="0">
                          <a:ln>
                            <a:noFill/>
                          </a:ln>
                          <a:solidFill>
                            <a:prstClr val="black"/>
                          </a:solidFill>
                          <a:effectLst/>
                          <a:uLnTx/>
                          <a:uFillTx/>
                          <a:latin typeface="Times New Roman"/>
                          <a:ea typeface="Calibri"/>
                          <a:cs typeface="+mn-cs"/>
                        </a:rPr>
                        <a:t>1-2 бала циклограмма бойынша ертегіні айтып </a:t>
                      </a:r>
                      <a:r>
                        <a:rPr kumimoji="0" lang="ru-RU" sz="1300" b="0" i="0" u="none" strike="noStrike" kern="1200" cap="none" spc="0" normalizeH="0" baseline="0" noProof="0" dirty="0" err="1" smtClean="0">
                          <a:ln>
                            <a:noFill/>
                          </a:ln>
                          <a:solidFill>
                            <a:prstClr val="black"/>
                          </a:solidFill>
                          <a:effectLst/>
                          <a:uLnTx/>
                          <a:uFillTx/>
                          <a:latin typeface="Times New Roman"/>
                          <a:ea typeface="Calibri"/>
                          <a:cs typeface="+mn-cs"/>
                        </a:rPr>
                        <a:t>береді</a:t>
                      </a:r>
                      <a:r>
                        <a:rPr kumimoji="0" lang="ru-RU" sz="1300" b="0" i="0" u="none" strike="noStrike" kern="1200" cap="none" spc="0" normalizeH="0" baseline="0" noProof="0" dirty="0" smtClean="0">
                          <a:ln>
                            <a:noFill/>
                          </a:ln>
                          <a:solidFill>
                            <a:prstClr val="black"/>
                          </a:solidFill>
                          <a:effectLst/>
                          <a:uLnTx/>
                          <a:uFillTx/>
                          <a:latin typeface="Times New Roman"/>
                          <a:ea typeface="Calibri"/>
                          <a:cs typeface="+mn-cs"/>
                        </a:rPr>
                        <a:t>. </a:t>
                      </a:r>
                      <a:r>
                        <a:rPr kumimoji="0" lang="ru-RU" sz="13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3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 </a:t>
                      </a:r>
                      <a:endParaRPr kumimoji="0" lang="ru-RU" sz="1300" b="1" i="0" u="none" strike="noStrike" kern="1200" cap="none" spc="0" normalizeH="0" baseline="0" noProof="0" dirty="0" smtClean="0">
                        <a:ln>
                          <a:noFill/>
                        </a:ln>
                        <a:solidFill>
                          <a:prstClr val="black"/>
                        </a:solidFill>
                        <a:effectLst/>
                        <a:uLnTx/>
                        <a:uFillTx/>
                        <a:latin typeface="Times New Roman"/>
                        <a:ea typeface="Calibr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300" b="0" i="0" u="none" strike="noStrike" kern="1200" cap="none" spc="0" normalizeH="0" baseline="0" noProof="0" dirty="0" smtClean="0">
                          <a:ln>
                            <a:noFill/>
                          </a:ln>
                          <a:solidFill>
                            <a:prstClr val="black"/>
                          </a:solidFill>
                          <a:effectLst/>
                          <a:uLnTx/>
                          <a:uFillTx/>
                          <a:latin typeface="Times New Roman"/>
                          <a:ea typeface="Calibri"/>
                          <a:cs typeface="+mn-cs"/>
                        </a:rPr>
                        <a:t>-</a:t>
                      </a:r>
                      <a:r>
                        <a:rPr kumimoji="0" lang="ru-RU" sz="1300" b="0" i="0" u="none" strike="noStrike" kern="1200" cap="none" spc="0" normalizeH="0" baseline="0" noProof="0" dirty="0" err="1" smtClean="0">
                          <a:ln>
                            <a:noFill/>
                          </a:ln>
                          <a:solidFill>
                            <a:prstClr val="black"/>
                          </a:solidFill>
                          <a:effectLst/>
                          <a:uLnTx/>
                          <a:uFillTx/>
                          <a:latin typeface="Times New Roman"/>
                          <a:ea typeface="Calibri"/>
                          <a:cs typeface="+mn-cs"/>
                        </a:rPr>
                        <a:t>Ия,біз</a:t>
                      </a:r>
                      <a:r>
                        <a:rPr kumimoji="0" lang="ru-RU" sz="1300" b="0" i="0" u="none" strike="noStrike" kern="1200" cap="none" spc="0" normalizeH="0" baseline="0" noProof="0" dirty="0" smtClean="0">
                          <a:ln>
                            <a:noFill/>
                          </a:ln>
                          <a:solidFill>
                            <a:prstClr val="black"/>
                          </a:solidFill>
                          <a:effectLst/>
                          <a:uLnTx/>
                          <a:uFillTx/>
                          <a:latin typeface="Times New Roman"/>
                          <a:ea typeface="Calibri"/>
                          <a:cs typeface="+mn-cs"/>
                        </a:rPr>
                        <a:t> оны жасай </a:t>
                      </a:r>
                      <a:r>
                        <a:rPr kumimoji="0" lang="ru-RU" sz="1300" b="0" i="0" u="none" strike="noStrike" kern="1200" cap="none" spc="0" normalizeH="0" baseline="0" noProof="0" dirty="0" err="1" smtClean="0">
                          <a:ln>
                            <a:noFill/>
                          </a:ln>
                          <a:solidFill>
                            <a:prstClr val="black"/>
                          </a:solidFill>
                          <a:effectLst/>
                          <a:uLnTx/>
                          <a:uFillTx/>
                          <a:latin typeface="Times New Roman"/>
                          <a:ea typeface="Calibri"/>
                          <a:cs typeface="+mn-cs"/>
                        </a:rPr>
                        <a:t>аламыз</a:t>
                      </a:r>
                      <a:r>
                        <a:rPr kumimoji="0" lang="ru-RU" sz="1300" b="0" i="0" u="none" strike="noStrike" kern="1200" cap="none" spc="0" normalizeH="0" baseline="0" noProof="0" dirty="0" smtClean="0">
                          <a:ln>
                            <a:noFill/>
                          </a:ln>
                          <a:solidFill>
                            <a:prstClr val="black"/>
                          </a:solidFill>
                          <a:effectLst/>
                          <a:uLnTx/>
                          <a:uFillTx/>
                          <a:latin typeface="Times New Roman"/>
                          <a:ea typeface="Calibri"/>
                          <a:cs typeface="+mn-cs"/>
                        </a:rPr>
                        <a:t>. </a:t>
                      </a:r>
                      <a:r>
                        <a:rPr kumimoji="0" lang="ru-RU" sz="13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                                                                                                           </a:t>
                      </a:r>
                      <a:endParaRPr kumimoji="0" lang="kk-KZ" sz="13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tcPr>
                </a:tc>
              </a:tr>
            </a:tbl>
          </a:graphicData>
        </a:graphic>
      </p:graphicFrame>
    </p:spTree>
    <p:extLst>
      <p:ext uri="{BB962C8B-B14F-4D97-AF65-F5344CB8AC3E}">
        <p14:creationId xmlns="" xmlns:p14="http://schemas.microsoft.com/office/powerpoint/2010/main" val="2151638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 xmlns:p14="http://schemas.microsoft.com/office/powerpoint/2010/main" val="3805484334"/>
              </p:ext>
            </p:extLst>
          </p:nvPr>
        </p:nvGraphicFramePr>
        <p:xfrm>
          <a:off x="748457" y="327673"/>
          <a:ext cx="7704855" cy="4998336"/>
        </p:xfrm>
        <a:graphic>
          <a:graphicData uri="http://schemas.openxmlformats.org/drawingml/2006/table">
            <a:tbl>
              <a:tblPr/>
              <a:tblGrid>
                <a:gridCol w="1656184"/>
                <a:gridCol w="3672408"/>
                <a:gridCol w="2376263"/>
              </a:tblGrid>
              <a:tr h="3245343">
                <a:tc>
                  <a:txBody>
                    <a:bodyPr/>
                    <a:lstStyle/>
                    <a:p>
                      <a:endParaRPr lang="ru-RU" dirty="0"/>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300" b="0" i="0" u="none" strike="noStrike" kern="1200" cap="none" spc="0" normalizeH="0" baseline="0" noProof="0" dirty="0" err="1" smtClean="0">
                          <a:ln>
                            <a:noFill/>
                          </a:ln>
                          <a:solidFill>
                            <a:prstClr val="black"/>
                          </a:solidFill>
                          <a:effectLst/>
                          <a:uLnTx/>
                          <a:uFillTx/>
                          <a:latin typeface="Times New Roman"/>
                          <a:ea typeface="Calibri"/>
                          <a:cs typeface="+mn-cs"/>
                        </a:rPr>
                        <a:t>Шығармашылық</a:t>
                      </a:r>
                      <a:r>
                        <a:rPr kumimoji="0" lang="ru-RU" sz="1300" b="0" i="0" u="none" strike="noStrike" kern="1200" cap="none" spc="0" normalizeH="0" baseline="0" noProof="0" dirty="0" smtClean="0">
                          <a:ln>
                            <a:noFill/>
                          </a:ln>
                          <a:solidFill>
                            <a:prstClr val="black"/>
                          </a:solidFill>
                          <a:effectLst/>
                          <a:uLnTx/>
                          <a:uFillTx/>
                          <a:latin typeface="Times New Roman"/>
                          <a:ea typeface="Calibri"/>
                          <a:cs typeface="+mn-cs"/>
                        </a:rPr>
                        <a:t> </a:t>
                      </a:r>
                      <a:r>
                        <a:rPr kumimoji="0" lang="ru-RU" sz="1300" b="0" i="0" u="none" strike="noStrike" kern="1200" cap="none" spc="0" normalizeH="0" baseline="0" noProof="0" dirty="0" err="1" smtClean="0">
                          <a:ln>
                            <a:noFill/>
                          </a:ln>
                          <a:solidFill>
                            <a:prstClr val="black"/>
                          </a:solidFill>
                          <a:effectLst/>
                          <a:uLnTx/>
                          <a:uFillTx/>
                          <a:latin typeface="Times New Roman"/>
                          <a:ea typeface="Calibri"/>
                          <a:cs typeface="+mn-cs"/>
                        </a:rPr>
                        <a:t>орталығы</a:t>
                      </a:r>
                      <a:r>
                        <a:rPr kumimoji="0" lang="ru-RU" sz="1300" b="0" i="0" u="none" strike="noStrike" kern="1200" cap="none" spc="0" normalizeH="0" baseline="0" noProof="0" dirty="0" smtClean="0">
                          <a:ln>
                            <a:noFill/>
                          </a:ln>
                          <a:solidFill>
                            <a:prstClr val="black"/>
                          </a:solidFill>
                          <a:effectLst/>
                          <a:uLnTx/>
                          <a:uFillTx/>
                          <a:latin typeface="Times New Roman"/>
                          <a:ea typeface="Calibri"/>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kk-KZ" sz="1300" b="0" i="0" u="none" strike="noStrike" kern="1200" cap="none" spc="0" normalizeH="0" baseline="0" noProof="0" dirty="0" smtClean="0">
                          <a:ln>
                            <a:noFill/>
                          </a:ln>
                          <a:solidFill>
                            <a:prstClr val="black"/>
                          </a:solidFill>
                          <a:effectLst/>
                          <a:uLnTx/>
                          <a:uFillTx/>
                          <a:latin typeface="Times New Roman"/>
                          <a:ea typeface="Calibri"/>
                          <a:cs typeface="+mn-cs"/>
                        </a:rPr>
                        <a:t>Балалар екі топба бөлінеміз.</a:t>
                      </a:r>
                      <a:endParaRPr kumimoji="0" lang="ru-RU" sz="1300" b="0" i="0" u="none" strike="noStrike" kern="1200" cap="none" spc="0" normalizeH="0" baseline="0" noProof="0" dirty="0" smtClean="0">
                        <a:ln>
                          <a:noFill/>
                        </a:ln>
                        <a:solidFill>
                          <a:prstClr val="black"/>
                        </a:solidFill>
                        <a:effectLst/>
                        <a:uLnTx/>
                        <a:uFillTx/>
                        <a:latin typeface="Times New Roman"/>
                        <a:ea typeface="Calibr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kk-KZ" sz="1300" b="1" i="0" u="none" strike="noStrike" kern="1200" cap="none" spc="0" normalizeH="0" baseline="0" noProof="0" dirty="0" smtClean="0">
                          <a:ln>
                            <a:noFill/>
                          </a:ln>
                          <a:solidFill>
                            <a:prstClr val="black"/>
                          </a:solidFill>
                          <a:effectLst/>
                          <a:uLnTx/>
                          <a:uFillTx/>
                          <a:latin typeface="Times New Roman"/>
                          <a:ea typeface="Calibri"/>
                          <a:cs typeface="+mn-cs"/>
                        </a:rPr>
                        <a:t>1 - топ: </a:t>
                      </a:r>
                      <a:r>
                        <a:rPr kumimoji="0" lang="kk-KZ" sz="1300" b="0" i="0" u="none" strike="noStrike" kern="1200" cap="none" spc="0" normalizeH="0" baseline="0" noProof="0" dirty="0" smtClean="0">
                          <a:ln>
                            <a:noFill/>
                          </a:ln>
                          <a:solidFill>
                            <a:prstClr val="black"/>
                          </a:solidFill>
                          <a:effectLst/>
                          <a:uLnTx/>
                          <a:uFillTx/>
                          <a:latin typeface="Times New Roman"/>
                          <a:ea typeface="Calibri"/>
                          <a:cs typeface="+mn-cs"/>
                        </a:rPr>
                        <a:t>Аюға мына қағаз қиындыларынан үйшік жапсырып береміз.</a:t>
                      </a:r>
                      <a:endParaRPr kumimoji="0" lang="ru-RU" sz="1300" b="0" i="0" u="none" strike="noStrike" kern="1200" cap="none" spc="0" normalizeH="0" baseline="0" noProof="0" dirty="0" smtClean="0">
                        <a:ln>
                          <a:noFill/>
                        </a:ln>
                        <a:solidFill>
                          <a:prstClr val="black"/>
                        </a:solidFill>
                        <a:effectLst/>
                        <a:uLnTx/>
                        <a:uFillTx/>
                        <a:latin typeface="Times New Roman"/>
                        <a:ea typeface="Calibr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300" b="1" i="0" u="none" strike="noStrike" kern="1200" cap="none" spc="0" normalizeH="0" baseline="0" noProof="0" dirty="0" smtClean="0">
                          <a:ln>
                            <a:noFill/>
                          </a:ln>
                          <a:solidFill>
                            <a:prstClr val="black"/>
                          </a:solidFill>
                          <a:effectLst/>
                          <a:uLnTx/>
                          <a:uFillTx/>
                          <a:latin typeface="Times New Roman"/>
                          <a:ea typeface="Calibri"/>
                          <a:cs typeface="+mn-cs"/>
                        </a:rPr>
                        <a:t>2 - топ: </a:t>
                      </a:r>
                      <a:r>
                        <a:rPr kumimoji="0" lang="ru-RU" sz="1300" b="0" i="0" u="none" strike="noStrike" kern="1200" cap="none" spc="0" normalizeH="0" baseline="0" noProof="0" dirty="0" err="1" smtClean="0">
                          <a:ln>
                            <a:noFill/>
                          </a:ln>
                          <a:solidFill>
                            <a:prstClr val="black"/>
                          </a:solidFill>
                          <a:effectLst/>
                          <a:uLnTx/>
                          <a:uFillTx/>
                          <a:latin typeface="Times New Roman"/>
                          <a:ea typeface="Calibri"/>
                          <a:cs typeface="+mn-cs"/>
                        </a:rPr>
                        <a:t>Шұбар</a:t>
                      </a:r>
                      <a:r>
                        <a:rPr kumimoji="0" lang="ru-RU" sz="1300" b="0" i="0" u="none" strike="noStrike" kern="1200" cap="none" spc="0" normalizeH="0" baseline="0" noProof="0" dirty="0" smtClean="0">
                          <a:ln>
                            <a:noFill/>
                          </a:ln>
                          <a:solidFill>
                            <a:prstClr val="black"/>
                          </a:solidFill>
                          <a:effectLst/>
                          <a:uLnTx/>
                          <a:uFillTx/>
                          <a:latin typeface="Times New Roman"/>
                          <a:ea typeface="Calibri"/>
                          <a:cs typeface="+mn-cs"/>
                        </a:rPr>
                        <a:t> </a:t>
                      </a:r>
                      <a:r>
                        <a:rPr kumimoji="0" lang="ru-RU" sz="1300" b="0" i="0" u="none" strike="noStrike" kern="1200" cap="none" spc="0" normalizeH="0" baseline="0" noProof="0" dirty="0" err="1" smtClean="0">
                          <a:ln>
                            <a:noFill/>
                          </a:ln>
                          <a:solidFill>
                            <a:prstClr val="black"/>
                          </a:solidFill>
                          <a:effectLst/>
                          <a:uLnTx/>
                          <a:uFillTx/>
                          <a:latin typeface="Times New Roman"/>
                          <a:ea typeface="Calibri"/>
                          <a:cs typeface="+mn-cs"/>
                        </a:rPr>
                        <a:t>тауықтың</a:t>
                      </a:r>
                      <a:r>
                        <a:rPr kumimoji="0" lang="ru-RU" sz="1300" b="0" i="0" u="none" strike="noStrike" kern="1200" cap="none" spc="0" normalizeH="0" baseline="0" noProof="0" dirty="0" smtClean="0">
                          <a:ln>
                            <a:noFill/>
                          </a:ln>
                          <a:solidFill>
                            <a:prstClr val="black"/>
                          </a:solidFill>
                          <a:effectLst/>
                          <a:uLnTx/>
                          <a:uFillTx/>
                          <a:latin typeface="Times New Roman"/>
                          <a:ea typeface="Calibri"/>
                          <a:cs typeface="+mn-cs"/>
                        </a:rPr>
                        <a:t> </a:t>
                      </a:r>
                      <a:r>
                        <a:rPr kumimoji="0" lang="ru-RU" sz="1300" b="0" i="0" u="none" strike="noStrike" kern="1200" cap="none" spc="0" normalizeH="0" baseline="0" noProof="0" dirty="0" err="1" smtClean="0">
                          <a:ln>
                            <a:noFill/>
                          </a:ln>
                          <a:solidFill>
                            <a:prstClr val="black"/>
                          </a:solidFill>
                          <a:effectLst/>
                          <a:uLnTx/>
                          <a:uFillTx/>
                          <a:latin typeface="Times New Roman"/>
                          <a:ea typeface="Calibri"/>
                          <a:cs typeface="+mn-cs"/>
                        </a:rPr>
                        <a:t>балапандарына</a:t>
                      </a:r>
                      <a:r>
                        <a:rPr kumimoji="0" lang="ru-RU" sz="1300" b="0" i="0" u="none" strike="noStrike" kern="1200" cap="none" spc="0" normalizeH="0" baseline="0" noProof="0" dirty="0" smtClean="0">
                          <a:ln>
                            <a:noFill/>
                          </a:ln>
                          <a:solidFill>
                            <a:prstClr val="black"/>
                          </a:solidFill>
                          <a:effectLst/>
                          <a:uLnTx/>
                          <a:uFillTx/>
                          <a:latin typeface="Times New Roman"/>
                          <a:ea typeface="Calibri"/>
                          <a:cs typeface="+mn-cs"/>
                        </a:rPr>
                        <a:t> </a:t>
                      </a:r>
                      <a:r>
                        <a:rPr kumimoji="0" lang="ru-RU" sz="1300" b="0" i="0" u="none" strike="noStrike" kern="1200" cap="none" spc="0" normalizeH="0" baseline="0" noProof="0" dirty="0" err="1" smtClean="0">
                          <a:ln>
                            <a:noFill/>
                          </a:ln>
                          <a:solidFill>
                            <a:prstClr val="black"/>
                          </a:solidFill>
                          <a:effectLst/>
                          <a:uLnTx/>
                          <a:uFillTx/>
                          <a:latin typeface="Times New Roman"/>
                          <a:ea typeface="Calibri"/>
                          <a:cs typeface="+mn-cs"/>
                        </a:rPr>
                        <a:t>тарыны</a:t>
                      </a:r>
                      <a:r>
                        <a:rPr kumimoji="0" lang="ru-RU" sz="1300" b="0" i="0" u="none" strike="noStrike" kern="1200" cap="none" spc="0" normalizeH="0" baseline="0" noProof="0" dirty="0" smtClean="0">
                          <a:ln>
                            <a:noFill/>
                          </a:ln>
                          <a:solidFill>
                            <a:prstClr val="black"/>
                          </a:solidFill>
                          <a:effectLst/>
                          <a:uLnTx/>
                          <a:uFillTx/>
                          <a:latin typeface="Times New Roman"/>
                          <a:ea typeface="Calibri"/>
                          <a:cs typeface="+mn-cs"/>
                        </a:rPr>
                        <a:t> </a:t>
                      </a:r>
                      <a:r>
                        <a:rPr kumimoji="0" lang="ru-RU" sz="1300" b="0" i="0" u="none" strike="noStrike" kern="1200" cap="none" spc="0" normalizeH="0" baseline="0" noProof="0" dirty="0" err="1" smtClean="0">
                          <a:ln>
                            <a:noFill/>
                          </a:ln>
                          <a:solidFill>
                            <a:prstClr val="black"/>
                          </a:solidFill>
                          <a:effectLst/>
                          <a:uLnTx/>
                          <a:uFillTx/>
                          <a:latin typeface="Times New Roman"/>
                          <a:ea typeface="Calibri"/>
                          <a:cs typeface="+mn-cs"/>
                        </a:rPr>
                        <a:t>саусақпен</a:t>
                      </a:r>
                      <a:r>
                        <a:rPr kumimoji="0" lang="ru-RU" sz="1300" b="0" i="0" u="none" strike="noStrike" kern="1200" cap="none" spc="0" normalizeH="0" baseline="0" noProof="0" dirty="0" smtClean="0">
                          <a:ln>
                            <a:noFill/>
                          </a:ln>
                          <a:solidFill>
                            <a:prstClr val="black"/>
                          </a:solidFill>
                          <a:effectLst/>
                          <a:uLnTx/>
                          <a:uFillTx/>
                          <a:latin typeface="Times New Roman"/>
                          <a:ea typeface="Calibri"/>
                          <a:cs typeface="+mn-cs"/>
                        </a:rPr>
                        <a:t> </a:t>
                      </a:r>
                      <a:r>
                        <a:rPr kumimoji="0" lang="ru-RU" sz="1300" b="0" i="0" u="none" strike="noStrike" kern="1200" cap="none" spc="0" normalizeH="0" baseline="0" noProof="0" dirty="0" err="1" smtClean="0">
                          <a:ln>
                            <a:noFill/>
                          </a:ln>
                          <a:solidFill>
                            <a:prstClr val="black"/>
                          </a:solidFill>
                          <a:effectLst/>
                          <a:uLnTx/>
                          <a:uFillTx/>
                          <a:latin typeface="Times New Roman"/>
                          <a:ea typeface="Calibri"/>
                          <a:cs typeface="+mn-cs"/>
                        </a:rPr>
                        <a:t>саламыз</a:t>
                      </a:r>
                      <a:r>
                        <a:rPr kumimoji="0" lang="ru-RU" sz="1300" b="0" i="0" u="none" strike="noStrike" kern="1200" cap="none" spc="0" normalizeH="0" baseline="0" noProof="0" dirty="0" smtClean="0">
                          <a:ln>
                            <a:noFill/>
                          </a:ln>
                          <a:solidFill>
                            <a:prstClr val="black"/>
                          </a:solidFill>
                          <a:effectLst/>
                          <a:uLnTx/>
                          <a:uFillTx/>
                          <a:latin typeface="Times New Roman"/>
                          <a:ea typeface="Calibri"/>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k-KZ" sz="1300" b="0" i="0" u="none" strike="noStrike" kern="1200" cap="none" spc="0" normalizeH="0" baseline="0" noProof="0" dirty="0" smtClean="0">
                        <a:ln>
                          <a:noFill/>
                        </a:ln>
                        <a:solidFill>
                          <a:prstClr val="black"/>
                        </a:solidFill>
                        <a:effectLst/>
                        <a:uLnTx/>
                        <a:uFillTx/>
                        <a:latin typeface="Times New Roman"/>
                        <a:ea typeface="Calibr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300" b="0" i="0" u="none" strike="noStrike" kern="1200" cap="none" spc="0" normalizeH="0" baseline="0" noProof="0" dirty="0" smtClean="0">
                        <a:ln>
                          <a:noFill/>
                        </a:ln>
                        <a:solidFill>
                          <a:prstClr val="black"/>
                        </a:solidFill>
                        <a:effectLst/>
                        <a:uLnTx/>
                        <a:uFillTx/>
                        <a:latin typeface="Times New Roman"/>
                        <a:ea typeface="Calibr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300" dirty="0" err="1" smtClean="0">
                          <a:effectLst/>
                          <a:latin typeface="Times New Roman"/>
                          <a:ea typeface="Calibri"/>
                        </a:rPr>
                        <a:t>Аю</a:t>
                      </a:r>
                      <a:r>
                        <a:rPr lang="ru-RU" sz="1300" dirty="0" smtClean="0">
                          <a:effectLst/>
                          <a:latin typeface="Times New Roman"/>
                          <a:ea typeface="Calibri"/>
                        </a:rPr>
                        <a:t> мен </a:t>
                      </a:r>
                      <a:r>
                        <a:rPr lang="ru-RU" sz="1300" dirty="0" err="1" smtClean="0">
                          <a:effectLst/>
                          <a:latin typeface="Times New Roman"/>
                          <a:ea typeface="Calibri"/>
                        </a:rPr>
                        <a:t>Шұбар</a:t>
                      </a:r>
                      <a:r>
                        <a:rPr lang="ru-RU" sz="1300" dirty="0" smtClean="0">
                          <a:effectLst/>
                          <a:latin typeface="Times New Roman"/>
                          <a:ea typeface="Calibri"/>
                        </a:rPr>
                        <a:t> </a:t>
                      </a:r>
                      <a:r>
                        <a:rPr lang="ru-RU" sz="1300" dirty="0" err="1" smtClean="0">
                          <a:effectLst/>
                          <a:latin typeface="Times New Roman"/>
                          <a:ea typeface="Calibri"/>
                        </a:rPr>
                        <a:t>тауық</a:t>
                      </a:r>
                      <a:r>
                        <a:rPr lang="ru-RU" sz="1300" dirty="0" smtClean="0">
                          <a:effectLst/>
                          <a:latin typeface="Times New Roman"/>
                          <a:ea typeface="Calibri"/>
                        </a:rPr>
                        <a:t> </a:t>
                      </a:r>
                      <a:r>
                        <a:rPr lang="ru-RU" sz="1300" dirty="0" err="1" smtClean="0">
                          <a:effectLst/>
                          <a:latin typeface="Times New Roman"/>
                          <a:ea typeface="Calibri"/>
                        </a:rPr>
                        <a:t>балаларға</a:t>
                      </a:r>
                      <a:r>
                        <a:rPr lang="ru-RU" sz="1300" dirty="0" smtClean="0">
                          <a:effectLst/>
                          <a:latin typeface="Times New Roman"/>
                          <a:ea typeface="Calibri"/>
                        </a:rPr>
                        <a:t> </a:t>
                      </a:r>
                      <a:r>
                        <a:rPr lang="ru-RU" sz="1300" dirty="0" err="1" smtClean="0">
                          <a:effectLst/>
                          <a:latin typeface="Times New Roman"/>
                          <a:ea typeface="Calibri"/>
                        </a:rPr>
                        <a:t>рақмет</a:t>
                      </a:r>
                      <a:r>
                        <a:rPr lang="ru-RU" sz="1300" dirty="0" smtClean="0">
                          <a:effectLst/>
                          <a:latin typeface="Times New Roman"/>
                          <a:ea typeface="Calibri"/>
                        </a:rPr>
                        <a:t> </a:t>
                      </a:r>
                      <a:r>
                        <a:rPr lang="ru-RU" sz="1300" dirty="0" err="1" smtClean="0">
                          <a:effectLst/>
                          <a:latin typeface="Times New Roman"/>
                          <a:ea typeface="Calibri"/>
                        </a:rPr>
                        <a:t>айтады</a:t>
                      </a:r>
                      <a:r>
                        <a:rPr lang="ru-RU" sz="1300" dirty="0" smtClean="0">
                          <a:effectLst/>
                          <a:latin typeface="Times New Roman"/>
                          <a:ea typeface="Calibri"/>
                        </a:rPr>
                        <a:t>. </a:t>
                      </a:r>
                      <a:br>
                        <a:rPr lang="ru-RU" sz="1300" dirty="0" smtClean="0">
                          <a:effectLst/>
                          <a:latin typeface="Times New Roman"/>
                          <a:ea typeface="Calibri"/>
                        </a:rPr>
                      </a:br>
                      <a:r>
                        <a:rPr lang="ru-RU" sz="1300" dirty="0" err="1" smtClean="0">
                          <a:effectLst/>
                          <a:latin typeface="Times New Roman"/>
                          <a:ea typeface="Calibri"/>
                        </a:rPr>
                        <a:t>Балалар</a:t>
                      </a:r>
                      <a:r>
                        <a:rPr lang="ru-RU" sz="1300" baseline="0" dirty="0" smtClean="0">
                          <a:effectLst/>
                          <a:latin typeface="Times New Roman"/>
                          <a:ea typeface="Calibri"/>
                        </a:rPr>
                        <a:t> </a:t>
                      </a:r>
                      <a:r>
                        <a:rPr lang="ru-RU" sz="1300" baseline="0" dirty="0" err="1" smtClean="0">
                          <a:effectLst/>
                          <a:latin typeface="Times New Roman"/>
                          <a:ea typeface="Calibri"/>
                        </a:rPr>
                        <a:t>пойызға</a:t>
                      </a:r>
                      <a:r>
                        <a:rPr lang="ru-RU" sz="1300" baseline="0" dirty="0" smtClean="0">
                          <a:effectLst/>
                          <a:latin typeface="Times New Roman"/>
                          <a:ea typeface="Calibri"/>
                        </a:rPr>
                        <a:t> </a:t>
                      </a:r>
                      <a:r>
                        <a:rPr lang="ru-RU" sz="1300" baseline="0" dirty="0" err="1" smtClean="0">
                          <a:effectLst/>
                          <a:latin typeface="Times New Roman"/>
                          <a:ea typeface="Calibri"/>
                        </a:rPr>
                        <a:t>отырып</a:t>
                      </a:r>
                      <a:r>
                        <a:rPr lang="ru-RU" sz="1300" baseline="0" dirty="0" smtClean="0">
                          <a:effectLst/>
                          <a:latin typeface="Times New Roman"/>
                          <a:ea typeface="Calibri"/>
                        </a:rPr>
                        <a:t> </a:t>
                      </a:r>
                      <a:r>
                        <a:rPr lang="ru-RU" sz="1300" dirty="0" err="1" smtClean="0">
                          <a:effectLst/>
                          <a:latin typeface="Times New Roman"/>
                          <a:ea typeface="Calibri"/>
                        </a:rPr>
                        <a:t>тобымызға</a:t>
                      </a:r>
                      <a:r>
                        <a:rPr lang="ru-RU" sz="1300" baseline="0" dirty="0" smtClean="0">
                          <a:effectLst/>
                          <a:latin typeface="Times New Roman"/>
                          <a:ea typeface="Calibri"/>
                        </a:rPr>
                        <a:t> </a:t>
                      </a:r>
                      <a:r>
                        <a:rPr lang="ru-RU" sz="1300" dirty="0" err="1" smtClean="0">
                          <a:effectLst/>
                          <a:latin typeface="Times New Roman"/>
                          <a:ea typeface="Calibri"/>
                        </a:rPr>
                        <a:t>кетейік</a:t>
                      </a:r>
                      <a:r>
                        <a:rPr lang="ru-RU" sz="1300" dirty="0" smtClean="0">
                          <a:effectLst/>
                          <a:latin typeface="Times New Roman"/>
                          <a:ea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300" dirty="0" smtClean="0">
                          <a:effectLst/>
                          <a:latin typeface="Times New Roman"/>
                          <a:ea typeface="Calibri"/>
                        </a:rPr>
                        <a:t/>
                      </a:r>
                      <a:br>
                        <a:rPr lang="ru-RU" sz="1300" dirty="0" smtClean="0">
                          <a:effectLst/>
                          <a:latin typeface="Times New Roman"/>
                          <a:ea typeface="Calibri"/>
                        </a:rPr>
                      </a:br>
                      <a:r>
                        <a:rPr lang="ru-RU" sz="1300" b="1" dirty="0" err="1" smtClean="0">
                          <a:effectLst/>
                          <a:latin typeface="Times New Roman"/>
                          <a:ea typeface="Calibri"/>
                        </a:rPr>
                        <a:t>Қызықты</a:t>
                      </a:r>
                      <a:r>
                        <a:rPr lang="ru-RU" sz="1300" b="1" dirty="0" smtClean="0">
                          <a:effectLst/>
                          <a:latin typeface="Times New Roman"/>
                          <a:ea typeface="Calibri"/>
                        </a:rPr>
                        <a:t> </a:t>
                      </a:r>
                      <a:r>
                        <a:rPr lang="ru-RU" sz="1300" b="1" dirty="0" err="1" smtClean="0">
                          <a:effectLst/>
                          <a:latin typeface="Times New Roman"/>
                          <a:ea typeface="Calibri"/>
                        </a:rPr>
                        <a:t>сәт</a:t>
                      </a:r>
                      <a:r>
                        <a:rPr lang="ru-RU" sz="1300" b="1" dirty="0" smtClean="0">
                          <a:effectLst/>
                          <a:latin typeface="Times New Roman"/>
                          <a:ea typeface="Calibri"/>
                        </a:rPr>
                        <a:t>:</a:t>
                      </a:r>
                      <a:r>
                        <a:rPr lang="ru-RU" sz="1300" dirty="0" smtClean="0">
                          <a:effectLst/>
                          <a:latin typeface="Times New Roman"/>
                          <a:ea typeface="Calibri"/>
                        </a:rPr>
                        <a:t/>
                      </a:r>
                      <a:br>
                        <a:rPr lang="ru-RU" sz="1300" dirty="0" smtClean="0">
                          <a:effectLst/>
                          <a:latin typeface="Times New Roman"/>
                          <a:ea typeface="Calibri"/>
                        </a:rPr>
                      </a:br>
                      <a:r>
                        <a:rPr lang="ru-RU" sz="1300" dirty="0" err="1" smtClean="0">
                          <a:effectLst/>
                          <a:latin typeface="Times New Roman"/>
                          <a:ea typeface="Calibri"/>
                        </a:rPr>
                        <a:t>Бауырсақ</a:t>
                      </a:r>
                      <a:r>
                        <a:rPr lang="ru-RU" sz="1300" dirty="0" smtClean="0">
                          <a:effectLst/>
                          <a:latin typeface="Times New Roman"/>
                          <a:ea typeface="Calibri"/>
                        </a:rPr>
                        <a:t> </a:t>
                      </a:r>
                      <a:r>
                        <a:rPr lang="ru-RU" sz="1300" dirty="0" err="1" smtClean="0">
                          <a:effectLst/>
                          <a:latin typeface="Times New Roman"/>
                          <a:ea typeface="Calibri"/>
                        </a:rPr>
                        <a:t>секіріп</a:t>
                      </a:r>
                      <a:r>
                        <a:rPr lang="ru-RU" sz="1300" dirty="0" smtClean="0">
                          <a:effectLst/>
                          <a:latin typeface="Times New Roman"/>
                          <a:ea typeface="Calibri"/>
                        </a:rPr>
                        <a:t> </a:t>
                      </a:r>
                      <a:r>
                        <a:rPr lang="ru-RU" sz="1300" dirty="0" err="1" smtClean="0">
                          <a:effectLst/>
                          <a:latin typeface="Times New Roman"/>
                          <a:ea typeface="Calibri"/>
                        </a:rPr>
                        <a:t>топқа</a:t>
                      </a:r>
                      <a:r>
                        <a:rPr lang="ru-RU" sz="1300" dirty="0" smtClean="0">
                          <a:effectLst/>
                          <a:latin typeface="Times New Roman"/>
                          <a:ea typeface="Calibri"/>
                        </a:rPr>
                        <a:t> </a:t>
                      </a:r>
                      <a:r>
                        <a:rPr lang="ru-RU" sz="1300" dirty="0" err="1" smtClean="0">
                          <a:effectLst/>
                          <a:latin typeface="Times New Roman"/>
                          <a:ea typeface="Calibri"/>
                        </a:rPr>
                        <a:t>кіреді</a:t>
                      </a:r>
                      <a:r>
                        <a:rPr lang="ru-RU" sz="1300" dirty="0" smtClean="0">
                          <a:effectLst/>
                          <a:latin typeface="Times New Roman"/>
                          <a:ea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300" dirty="0" err="1" smtClean="0">
                          <a:effectLst/>
                          <a:latin typeface="Times New Roman"/>
                          <a:ea typeface="Calibri"/>
                        </a:rPr>
                        <a:t>Балалардан</a:t>
                      </a:r>
                      <a:r>
                        <a:rPr lang="ru-RU" sz="1300" dirty="0" smtClean="0">
                          <a:effectLst/>
                          <a:latin typeface="Times New Roman"/>
                          <a:ea typeface="Calibri"/>
                        </a:rPr>
                        <a:t> </a:t>
                      </a:r>
                      <a:r>
                        <a:rPr lang="ru-RU" sz="1300" dirty="0" err="1" smtClean="0">
                          <a:effectLst/>
                          <a:latin typeface="Times New Roman"/>
                          <a:ea typeface="Calibri"/>
                        </a:rPr>
                        <a:t>сұрайды</a:t>
                      </a:r>
                      <a:r>
                        <a:rPr lang="ru-RU" sz="1300" dirty="0" smtClean="0">
                          <a:effectLst/>
                          <a:latin typeface="Times New Roman"/>
                          <a:ea typeface="Calibri"/>
                        </a:rPr>
                        <a:t>: </a:t>
                      </a:r>
                      <a:br>
                        <a:rPr lang="ru-RU" sz="1300" dirty="0" smtClean="0">
                          <a:effectLst/>
                          <a:latin typeface="Times New Roman"/>
                          <a:ea typeface="Calibri"/>
                        </a:rPr>
                      </a:br>
                      <a:r>
                        <a:rPr lang="ru-RU" sz="1300" dirty="0" smtClean="0">
                          <a:effectLst/>
                          <a:latin typeface="Times New Roman"/>
                          <a:ea typeface="Calibri"/>
                        </a:rPr>
                        <a:t>-Мен </a:t>
                      </a:r>
                      <a:r>
                        <a:rPr lang="ru-RU" sz="1300" dirty="0" err="1" smtClean="0">
                          <a:effectLst/>
                          <a:latin typeface="Times New Roman"/>
                          <a:ea typeface="Calibri"/>
                        </a:rPr>
                        <a:t>кіммін</a:t>
                      </a:r>
                      <a:r>
                        <a:rPr lang="ru-RU" sz="1300" dirty="0" smtClean="0">
                          <a:effectLst/>
                          <a:latin typeface="Times New Roman"/>
                          <a:ea typeface="Calibri"/>
                        </a:rPr>
                        <a:t>? </a:t>
                      </a:r>
                      <a:br>
                        <a:rPr lang="ru-RU" sz="1300" dirty="0" smtClean="0">
                          <a:effectLst/>
                          <a:latin typeface="Times New Roman"/>
                          <a:ea typeface="Calibri"/>
                        </a:rPr>
                      </a:br>
                      <a:r>
                        <a:rPr lang="ru-RU" sz="1300" dirty="0" smtClean="0">
                          <a:effectLst/>
                          <a:latin typeface="Times New Roman"/>
                          <a:ea typeface="Calibri"/>
                        </a:rPr>
                        <a:t>-Мен </a:t>
                      </a:r>
                      <a:r>
                        <a:rPr lang="ru-RU" sz="1300" dirty="0" err="1" smtClean="0">
                          <a:effectLst/>
                          <a:latin typeface="Times New Roman"/>
                          <a:ea typeface="Calibri"/>
                        </a:rPr>
                        <a:t>кімнен</a:t>
                      </a:r>
                      <a:r>
                        <a:rPr lang="ru-RU" sz="1300" dirty="0" smtClean="0">
                          <a:effectLst/>
                          <a:latin typeface="Times New Roman"/>
                          <a:ea typeface="Calibri"/>
                        </a:rPr>
                        <a:t> </a:t>
                      </a:r>
                      <a:r>
                        <a:rPr lang="ru-RU" sz="1300" dirty="0" err="1" smtClean="0">
                          <a:effectLst/>
                          <a:latin typeface="Times New Roman"/>
                          <a:ea typeface="Calibri"/>
                        </a:rPr>
                        <a:t>қаштым</a:t>
                      </a:r>
                      <a:r>
                        <a:rPr lang="ru-RU" sz="1300" dirty="0" smtClean="0">
                          <a:effectLst/>
                          <a:latin typeface="Times New Roman"/>
                          <a:ea typeface="Calibri"/>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k-KZ" sz="1300" b="0" i="0" u="none" strike="noStrike" kern="1200" cap="none" spc="0" normalizeH="0" baseline="0" noProof="0" dirty="0" smtClean="0">
                        <a:ln>
                          <a:noFill/>
                        </a:ln>
                        <a:solidFill>
                          <a:prstClr val="black"/>
                        </a:solidFill>
                        <a:effectLst/>
                        <a:uLnTx/>
                        <a:uFillTx/>
                        <a:latin typeface="Times New Roman"/>
                        <a:ea typeface="Calibr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k-KZ" sz="1300" b="0" i="0" u="none" strike="noStrike" kern="1200" cap="none" spc="0" normalizeH="0" baseline="0" noProof="0" dirty="0" smtClean="0">
                        <a:ln>
                          <a:noFill/>
                        </a:ln>
                        <a:solidFill>
                          <a:prstClr val="black"/>
                        </a:solidFill>
                        <a:effectLst/>
                        <a:uLnTx/>
                        <a:uFillTx/>
                        <a:latin typeface="Times New Roman"/>
                        <a:ea typeface="Calibr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kk-KZ" sz="1300" b="0" i="0" u="none" strike="noStrike" kern="1200" cap="none" spc="0" normalizeH="0" baseline="0" noProof="0" dirty="0" smtClean="0">
                          <a:ln>
                            <a:noFill/>
                          </a:ln>
                          <a:solidFill>
                            <a:prstClr val="black"/>
                          </a:solidFill>
                          <a:effectLst/>
                          <a:uLnTx/>
                          <a:uFillTx/>
                          <a:latin typeface="Times New Roman"/>
                          <a:ea typeface="Calibri"/>
                          <a:cs typeface="+mn-cs"/>
                        </a:rPr>
                        <a:t>1 - топ: Бірігіп аюға үйшікті жапсырады.</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kk-KZ" sz="1300" b="0" i="0" u="none" strike="noStrike" kern="1200" cap="none" spc="0" normalizeH="0" baseline="0" noProof="0" dirty="0" smtClean="0">
                          <a:ln>
                            <a:noFill/>
                          </a:ln>
                          <a:solidFill>
                            <a:prstClr val="black"/>
                          </a:solidFill>
                          <a:effectLst/>
                          <a:uLnTx/>
                          <a:uFillTx/>
                          <a:latin typeface="Times New Roman"/>
                          <a:ea typeface="Calibri"/>
                          <a:cs typeface="+mn-cs"/>
                        </a:rPr>
                        <a:t>2-топ: Қызығушылықпен Шұбар тауықтын балапандарына тарыны саусақпен салады.</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kk-KZ" sz="1300" b="0" i="0" u="none" strike="noStrike" kern="1200" cap="none" spc="0" normalizeH="0" baseline="0" noProof="0" dirty="0" smtClean="0">
                          <a:ln>
                            <a:noFill/>
                          </a:ln>
                          <a:solidFill>
                            <a:prstClr val="black"/>
                          </a:solidFill>
                          <a:effectLst/>
                          <a:uLnTx/>
                          <a:uFillTx/>
                          <a:latin typeface="Times New Roman"/>
                          <a:ea typeface="Calibri"/>
                          <a:cs typeface="+mn-cs"/>
                        </a:rPr>
                        <a:t>Балалар пойызға отырып оралады.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k-KZ" sz="1300" b="0" i="0" u="none" strike="noStrike" kern="1200" cap="none" spc="0" normalizeH="0" baseline="0" noProof="0" dirty="0" smtClean="0">
                        <a:ln>
                          <a:noFill/>
                        </a:ln>
                        <a:solidFill>
                          <a:prstClr val="black"/>
                        </a:solidFill>
                        <a:effectLst/>
                        <a:uLnTx/>
                        <a:uFillTx/>
                        <a:latin typeface="Times New Roman"/>
                        <a:ea typeface="Calibr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smtClean="0">
                        <a:ln>
                          <a:noFill/>
                        </a:ln>
                        <a:solidFill>
                          <a:prstClr val="black"/>
                        </a:solidFill>
                        <a:effectLst/>
                        <a:uLnTx/>
                        <a:uFillTx/>
                        <a:latin typeface="Times New Roman"/>
                        <a:ea typeface="Calibr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kk-KZ" sz="1300" b="0" i="0" u="none" strike="noStrike" kern="1200" cap="none" spc="0" normalizeH="0" baseline="0" noProof="0" dirty="0" smtClean="0">
                          <a:ln>
                            <a:noFill/>
                          </a:ln>
                          <a:solidFill>
                            <a:prstClr val="black"/>
                          </a:solidFill>
                          <a:effectLst/>
                          <a:uLnTx/>
                          <a:uFillTx/>
                          <a:latin typeface="Times New Roman"/>
                          <a:ea typeface="Calibri"/>
                          <a:cs typeface="+mn-cs"/>
                        </a:rPr>
                        <a:t>Балалар таңырқай қарайды.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k-KZ" sz="1300" b="0" i="0" u="none" strike="noStrike" kern="1200" cap="none" spc="0" normalizeH="0" baseline="0" noProof="0" dirty="0" smtClean="0">
                        <a:ln>
                          <a:noFill/>
                        </a:ln>
                        <a:solidFill>
                          <a:prstClr val="black"/>
                        </a:solidFill>
                        <a:effectLst/>
                        <a:uLnTx/>
                        <a:uFillTx/>
                        <a:latin typeface="Times New Roman"/>
                        <a:ea typeface="Calibr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kk-KZ" sz="1300" b="0" i="0" u="none" strike="noStrike" kern="1200" cap="none" spc="0" normalizeH="0" baseline="0" noProof="0" dirty="0" smtClean="0">
                          <a:ln>
                            <a:noFill/>
                          </a:ln>
                          <a:solidFill>
                            <a:prstClr val="black"/>
                          </a:solidFill>
                          <a:effectLst/>
                          <a:uLnTx/>
                          <a:uFillTx/>
                          <a:latin typeface="Times New Roman"/>
                          <a:ea typeface="Calibri"/>
                          <a:cs typeface="+mn-cs"/>
                        </a:rPr>
                        <a:t>Бауырсақсын.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kk-KZ" sz="1300" b="0" i="0" u="none" strike="noStrike" kern="1200" cap="none" spc="0" normalizeH="0" baseline="0" noProof="0" dirty="0" smtClean="0">
                          <a:ln>
                            <a:noFill/>
                          </a:ln>
                          <a:solidFill>
                            <a:prstClr val="black"/>
                          </a:solidFill>
                          <a:effectLst/>
                          <a:uLnTx/>
                          <a:uFillTx/>
                          <a:latin typeface="Times New Roman"/>
                          <a:ea typeface="Calibri"/>
                          <a:cs typeface="+mn-cs"/>
                        </a:rPr>
                        <a:t>Ата мен әжеден.</a:t>
                      </a: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69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kk-KZ" sz="12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Рефлексивтік-түзету:</a:t>
                      </a:r>
                      <a:endParaRPr kumimoji="0" lang="ru-RU" sz="12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endParaRPr>
                    </a:p>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300" b="1" dirty="0" err="1" smtClean="0">
                          <a:effectLst/>
                          <a:latin typeface="Times New Roman"/>
                          <a:ea typeface="Calibri"/>
                        </a:rPr>
                        <a:t>Бауырсақ</a:t>
                      </a:r>
                      <a:r>
                        <a:rPr lang="ru-RU" sz="1300" b="1" dirty="0" smtClean="0">
                          <a:effectLst/>
                          <a:latin typeface="Times New Roman"/>
                          <a:ea typeface="Calibri"/>
                        </a:rPr>
                        <a:t>: </a:t>
                      </a:r>
                      <a:r>
                        <a:rPr lang="ru-RU" sz="1300" dirty="0" smtClean="0">
                          <a:effectLst/>
                          <a:latin typeface="Times New Roman"/>
                          <a:ea typeface="Calibri"/>
                        </a:rPr>
                        <a:t>- </a:t>
                      </a:r>
                      <a:r>
                        <a:rPr lang="ru-RU" sz="1300" dirty="0" err="1" smtClean="0">
                          <a:effectLst/>
                          <a:latin typeface="Times New Roman"/>
                          <a:ea typeface="Calibri"/>
                        </a:rPr>
                        <a:t>Сіздің</a:t>
                      </a:r>
                      <a:r>
                        <a:rPr lang="ru-RU" sz="1300" dirty="0" smtClean="0">
                          <a:effectLst/>
                          <a:latin typeface="Times New Roman"/>
                          <a:ea typeface="Calibri"/>
                        </a:rPr>
                        <a:t> </a:t>
                      </a:r>
                      <a:r>
                        <a:rPr lang="ru-RU" sz="1300" dirty="0" err="1" smtClean="0">
                          <a:effectLst/>
                          <a:latin typeface="Times New Roman"/>
                          <a:ea typeface="Calibri"/>
                        </a:rPr>
                        <a:t>балаларыңыз</a:t>
                      </a:r>
                      <a:r>
                        <a:rPr lang="ru-RU" sz="1300" dirty="0" smtClean="0">
                          <a:effectLst/>
                          <a:latin typeface="Times New Roman"/>
                          <a:ea typeface="Calibri"/>
                        </a:rPr>
                        <a:t> </a:t>
                      </a:r>
                      <a:r>
                        <a:rPr lang="ru-RU" sz="1300" dirty="0" err="1" smtClean="0">
                          <a:effectLst/>
                          <a:latin typeface="Times New Roman"/>
                          <a:ea typeface="Calibri"/>
                        </a:rPr>
                        <a:t>өте</a:t>
                      </a:r>
                      <a:r>
                        <a:rPr lang="ru-RU" sz="1300" dirty="0" smtClean="0">
                          <a:effectLst/>
                          <a:latin typeface="Times New Roman"/>
                          <a:ea typeface="Calibri"/>
                        </a:rPr>
                        <a:t> </a:t>
                      </a:r>
                      <a:r>
                        <a:rPr lang="ru-RU" sz="1300" dirty="0" err="1" smtClean="0">
                          <a:effectLst/>
                          <a:latin typeface="Times New Roman"/>
                          <a:ea typeface="Calibri"/>
                        </a:rPr>
                        <a:t>ақылды</a:t>
                      </a:r>
                      <a:r>
                        <a:rPr lang="ru-RU" sz="1300" dirty="0" smtClean="0">
                          <a:effectLst/>
                          <a:latin typeface="Times New Roman"/>
                          <a:ea typeface="Calibri"/>
                        </a:rPr>
                        <a:t> </a:t>
                      </a:r>
                      <a:r>
                        <a:rPr lang="ru-RU" sz="1300" dirty="0" err="1" smtClean="0">
                          <a:effectLst/>
                          <a:latin typeface="Times New Roman"/>
                          <a:ea typeface="Calibri"/>
                        </a:rPr>
                        <a:t>екен</a:t>
                      </a:r>
                      <a:r>
                        <a:rPr lang="ru-RU" sz="1300" dirty="0" smtClean="0">
                          <a:effectLst/>
                          <a:latin typeface="Times New Roman"/>
                          <a:ea typeface="Calibri"/>
                        </a:rPr>
                        <a:t>, </a:t>
                      </a:r>
                      <a:r>
                        <a:rPr lang="ru-RU" sz="1300" dirty="0" err="1" smtClean="0">
                          <a:effectLst/>
                          <a:latin typeface="Times New Roman"/>
                          <a:ea typeface="Calibri"/>
                        </a:rPr>
                        <a:t>олар</a:t>
                      </a:r>
                      <a:r>
                        <a:rPr lang="ru-RU" sz="1300" dirty="0" smtClean="0">
                          <a:effectLst/>
                          <a:latin typeface="Times New Roman"/>
                          <a:ea typeface="Calibri"/>
                        </a:rPr>
                        <a:t> </a:t>
                      </a:r>
                      <a:r>
                        <a:rPr lang="ru-RU" sz="1300" dirty="0" err="1" smtClean="0">
                          <a:effectLst/>
                          <a:latin typeface="Times New Roman"/>
                          <a:ea typeface="Calibri"/>
                        </a:rPr>
                        <a:t>маған</a:t>
                      </a:r>
                      <a:r>
                        <a:rPr lang="ru-RU" sz="1300" dirty="0" smtClean="0">
                          <a:effectLst/>
                          <a:latin typeface="Times New Roman"/>
                          <a:ea typeface="Calibri"/>
                        </a:rPr>
                        <a:t> </a:t>
                      </a:r>
                      <a:r>
                        <a:rPr lang="ru-RU" sz="1300" dirty="0" err="1" smtClean="0">
                          <a:effectLst/>
                          <a:latin typeface="Times New Roman"/>
                          <a:ea typeface="Calibri"/>
                        </a:rPr>
                        <a:t>қайда</a:t>
                      </a:r>
                      <a:r>
                        <a:rPr lang="ru-RU" sz="1300" dirty="0" smtClean="0">
                          <a:effectLst/>
                          <a:latin typeface="Times New Roman"/>
                          <a:ea typeface="Calibri"/>
                        </a:rPr>
                        <a:t> </a:t>
                      </a:r>
                      <a:r>
                        <a:rPr lang="ru-RU" sz="1300" dirty="0" err="1" smtClean="0">
                          <a:effectLst/>
                          <a:latin typeface="Times New Roman"/>
                          <a:ea typeface="Calibri"/>
                        </a:rPr>
                        <a:t>барғандарын</a:t>
                      </a:r>
                      <a:r>
                        <a:rPr lang="ru-RU" sz="1300" dirty="0" smtClean="0">
                          <a:effectLst/>
                          <a:latin typeface="Times New Roman"/>
                          <a:ea typeface="Calibri"/>
                        </a:rPr>
                        <a:t> </a:t>
                      </a:r>
                      <a:r>
                        <a:rPr lang="ru-RU" sz="1300" dirty="0" err="1" smtClean="0">
                          <a:effectLst/>
                          <a:latin typeface="Times New Roman"/>
                          <a:ea typeface="Calibri"/>
                        </a:rPr>
                        <a:t>айтып</a:t>
                      </a:r>
                      <a:r>
                        <a:rPr lang="ru-RU" sz="1300" dirty="0" smtClean="0">
                          <a:effectLst/>
                          <a:latin typeface="Times New Roman"/>
                          <a:ea typeface="Calibri"/>
                        </a:rPr>
                        <a:t> </a:t>
                      </a:r>
                      <a:r>
                        <a:rPr lang="ru-RU" sz="1300" dirty="0" err="1" smtClean="0">
                          <a:effectLst/>
                          <a:latin typeface="Times New Roman"/>
                          <a:ea typeface="Calibri"/>
                        </a:rPr>
                        <a:t>бере</a:t>
                      </a:r>
                      <a:r>
                        <a:rPr lang="ru-RU" sz="1300" dirty="0" smtClean="0">
                          <a:effectLst/>
                          <a:latin typeface="Times New Roman"/>
                          <a:ea typeface="Calibri"/>
                        </a:rPr>
                        <a:t> </a:t>
                      </a:r>
                      <a:r>
                        <a:rPr lang="ru-RU" sz="1300" dirty="0" err="1" smtClean="0">
                          <a:effectLst/>
                          <a:latin typeface="Times New Roman"/>
                          <a:ea typeface="Calibri"/>
                        </a:rPr>
                        <a:t>алады</a:t>
                      </a:r>
                      <a:r>
                        <a:rPr lang="ru-RU" sz="1300" dirty="0" smtClean="0">
                          <a:effectLst/>
                          <a:latin typeface="Times New Roman"/>
                          <a:ea typeface="Calibri"/>
                        </a:rPr>
                        <a:t> </a:t>
                      </a:r>
                      <a:r>
                        <a:rPr lang="ru-RU" sz="1300" dirty="0" err="1" smtClean="0">
                          <a:effectLst/>
                          <a:latin typeface="Times New Roman"/>
                          <a:ea typeface="Calibri"/>
                        </a:rPr>
                        <a:t>ма</a:t>
                      </a:r>
                      <a:r>
                        <a:rPr lang="ru-RU" sz="1300" dirty="0" smtClean="0">
                          <a:effectLst/>
                          <a:latin typeface="Times New Roman"/>
                          <a:ea typeface="Calibri"/>
                        </a:rPr>
                        <a:t>? </a:t>
                      </a:r>
                      <a:br>
                        <a:rPr lang="ru-RU" sz="1300" dirty="0" smtClean="0">
                          <a:effectLst/>
                          <a:latin typeface="Times New Roman"/>
                          <a:ea typeface="Calibri"/>
                        </a:rPr>
                      </a:br>
                      <a:r>
                        <a:rPr lang="ru-RU" sz="1300" dirty="0" smtClean="0">
                          <a:effectLst/>
                          <a:latin typeface="Times New Roman"/>
                          <a:ea typeface="Calibri"/>
                        </a:rPr>
                        <a:t>- </a:t>
                      </a:r>
                      <a:r>
                        <a:rPr lang="ru-RU" sz="1300" dirty="0" err="1" smtClean="0">
                          <a:effectLst/>
                          <a:latin typeface="Times New Roman"/>
                          <a:ea typeface="Calibri"/>
                        </a:rPr>
                        <a:t>Егер</a:t>
                      </a:r>
                      <a:r>
                        <a:rPr lang="ru-RU" sz="1300" dirty="0" smtClean="0">
                          <a:effectLst/>
                          <a:latin typeface="Times New Roman"/>
                          <a:ea typeface="Calibri"/>
                        </a:rPr>
                        <a:t> </a:t>
                      </a:r>
                      <a:r>
                        <a:rPr lang="ru-RU" sz="1300" dirty="0" err="1" smtClean="0">
                          <a:effectLst/>
                          <a:latin typeface="Times New Roman"/>
                          <a:ea typeface="Calibri"/>
                        </a:rPr>
                        <a:t>сендер</a:t>
                      </a:r>
                      <a:r>
                        <a:rPr lang="ru-RU" sz="1300" dirty="0" smtClean="0">
                          <a:effectLst/>
                          <a:latin typeface="Times New Roman"/>
                          <a:ea typeface="Calibri"/>
                        </a:rPr>
                        <a:t> </a:t>
                      </a:r>
                      <a:r>
                        <a:rPr lang="ru-RU" sz="1300" dirty="0" err="1" smtClean="0">
                          <a:effectLst/>
                          <a:latin typeface="Times New Roman"/>
                          <a:ea typeface="Calibri"/>
                        </a:rPr>
                        <a:t>толық</a:t>
                      </a:r>
                      <a:r>
                        <a:rPr lang="ru-RU" sz="1300" dirty="0" smtClean="0">
                          <a:effectLst/>
                          <a:latin typeface="Times New Roman"/>
                          <a:ea typeface="Calibri"/>
                        </a:rPr>
                        <a:t> </a:t>
                      </a:r>
                      <a:r>
                        <a:rPr lang="ru-RU" sz="1300" dirty="0" err="1" smtClean="0">
                          <a:effectLst/>
                          <a:latin typeface="Times New Roman"/>
                          <a:ea typeface="Calibri"/>
                        </a:rPr>
                        <a:t>жауап</a:t>
                      </a:r>
                      <a:r>
                        <a:rPr lang="ru-RU" sz="1300" dirty="0" smtClean="0">
                          <a:effectLst/>
                          <a:latin typeface="Times New Roman"/>
                          <a:ea typeface="Calibri"/>
                        </a:rPr>
                        <a:t> </a:t>
                      </a:r>
                      <a:r>
                        <a:rPr lang="ru-RU" sz="1300" dirty="0" err="1" smtClean="0">
                          <a:effectLst/>
                          <a:latin typeface="Times New Roman"/>
                          <a:ea typeface="Calibri"/>
                        </a:rPr>
                        <a:t>берсеңдер</a:t>
                      </a:r>
                      <a:r>
                        <a:rPr lang="ru-RU" sz="1300" dirty="0" smtClean="0">
                          <a:effectLst/>
                          <a:latin typeface="Times New Roman"/>
                          <a:ea typeface="Calibri"/>
                        </a:rPr>
                        <a:t>, мен </a:t>
                      </a:r>
                      <a:r>
                        <a:rPr lang="ru-RU" sz="1300" dirty="0" err="1" smtClean="0">
                          <a:effectLst/>
                          <a:latin typeface="Times New Roman"/>
                          <a:ea typeface="Calibri"/>
                        </a:rPr>
                        <a:t>сендерге</a:t>
                      </a:r>
                      <a:r>
                        <a:rPr lang="ru-RU" sz="1300" dirty="0" smtClean="0">
                          <a:effectLst/>
                          <a:latin typeface="Times New Roman"/>
                          <a:ea typeface="Calibri"/>
                        </a:rPr>
                        <a:t> </a:t>
                      </a:r>
                      <a:r>
                        <a:rPr lang="ru-RU" sz="1300" dirty="0" err="1" smtClean="0">
                          <a:effectLst/>
                          <a:latin typeface="Times New Roman"/>
                          <a:ea typeface="Calibri"/>
                        </a:rPr>
                        <a:t>сыйлық</a:t>
                      </a:r>
                      <a:r>
                        <a:rPr lang="ru-RU" sz="1300" dirty="0" smtClean="0">
                          <a:effectLst/>
                          <a:latin typeface="Times New Roman"/>
                          <a:ea typeface="Calibri"/>
                        </a:rPr>
                        <a:t> </a:t>
                      </a:r>
                      <a:r>
                        <a:rPr lang="ru-RU" sz="1300" dirty="0" err="1" smtClean="0">
                          <a:effectLst/>
                          <a:latin typeface="Times New Roman"/>
                          <a:ea typeface="Calibri"/>
                        </a:rPr>
                        <a:t>беремін</a:t>
                      </a:r>
                      <a:r>
                        <a:rPr lang="ru-RU" sz="1300" dirty="0" smtClean="0">
                          <a:effectLst/>
                          <a:latin typeface="Times New Roman"/>
                          <a:ea typeface="Calibri"/>
                        </a:rPr>
                        <a:t>. </a:t>
                      </a:r>
                      <a:br>
                        <a:rPr lang="ru-RU" sz="1300" dirty="0" smtClean="0">
                          <a:effectLst/>
                          <a:latin typeface="Times New Roman"/>
                          <a:ea typeface="Calibri"/>
                        </a:rPr>
                      </a:br>
                      <a:r>
                        <a:rPr lang="ru-RU" sz="1300" b="1" dirty="0" err="1" smtClean="0">
                          <a:effectLst/>
                          <a:latin typeface="Times New Roman"/>
                          <a:ea typeface="Calibri"/>
                        </a:rPr>
                        <a:t>Бауырсақ</a:t>
                      </a:r>
                      <a:r>
                        <a:rPr lang="ru-RU" sz="1300" b="1" dirty="0" smtClean="0">
                          <a:effectLst/>
                          <a:latin typeface="Times New Roman"/>
                          <a:ea typeface="Calibri"/>
                        </a:rPr>
                        <a:t>:</a:t>
                      </a:r>
                      <a:r>
                        <a:rPr lang="ru-RU" sz="1300" dirty="0" smtClean="0">
                          <a:effectLst/>
                          <a:latin typeface="Times New Roman"/>
                          <a:ea typeface="Calibri"/>
                        </a:rPr>
                        <a:t>-Мен </a:t>
                      </a:r>
                      <a:r>
                        <a:rPr lang="ru-RU" sz="1300" dirty="0" err="1" smtClean="0">
                          <a:effectLst/>
                          <a:latin typeface="Times New Roman"/>
                          <a:ea typeface="Calibri"/>
                        </a:rPr>
                        <a:t>өз</a:t>
                      </a:r>
                      <a:r>
                        <a:rPr lang="ru-RU" sz="1300" dirty="0" smtClean="0">
                          <a:effectLst/>
                          <a:latin typeface="Times New Roman"/>
                          <a:ea typeface="Calibri"/>
                        </a:rPr>
                        <a:t> </a:t>
                      </a:r>
                      <a:r>
                        <a:rPr lang="ru-RU" sz="1300" dirty="0" err="1" smtClean="0">
                          <a:effectLst/>
                          <a:latin typeface="Times New Roman"/>
                          <a:ea typeface="Calibri"/>
                        </a:rPr>
                        <a:t>ертегіме</a:t>
                      </a:r>
                      <a:r>
                        <a:rPr lang="ru-RU" sz="1300" dirty="0" smtClean="0">
                          <a:effectLst/>
                          <a:latin typeface="Times New Roman"/>
                          <a:ea typeface="Calibri"/>
                        </a:rPr>
                        <a:t> </a:t>
                      </a:r>
                      <a:r>
                        <a:rPr lang="ru-RU" sz="1300" dirty="0" err="1" smtClean="0">
                          <a:effectLst/>
                          <a:latin typeface="Times New Roman"/>
                          <a:ea typeface="Calibri"/>
                        </a:rPr>
                        <a:t>барайын</a:t>
                      </a:r>
                      <a:r>
                        <a:rPr lang="ru-RU" sz="1300" dirty="0" smtClean="0">
                          <a:effectLst/>
                          <a:latin typeface="Times New Roman"/>
                          <a:ea typeface="Calibri"/>
                        </a:rPr>
                        <a:t>, ал </a:t>
                      </a:r>
                      <a:r>
                        <a:rPr lang="ru-RU" sz="1300" dirty="0" err="1" smtClean="0">
                          <a:effectLst/>
                          <a:latin typeface="Times New Roman"/>
                          <a:ea typeface="Calibri"/>
                        </a:rPr>
                        <a:t>есіктің</a:t>
                      </a:r>
                      <a:r>
                        <a:rPr lang="ru-RU" sz="1300" dirty="0" smtClean="0">
                          <a:effectLst/>
                          <a:latin typeface="Times New Roman"/>
                          <a:ea typeface="Calibri"/>
                        </a:rPr>
                        <a:t> </a:t>
                      </a:r>
                      <a:r>
                        <a:rPr lang="ru-RU" sz="1300" dirty="0" err="1" smtClean="0">
                          <a:effectLst/>
                          <a:latin typeface="Times New Roman"/>
                          <a:ea typeface="Calibri"/>
                        </a:rPr>
                        <a:t>артынада</a:t>
                      </a:r>
                      <a:r>
                        <a:rPr lang="ru-RU" sz="1300" dirty="0" smtClean="0">
                          <a:effectLst/>
                          <a:latin typeface="Times New Roman"/>
                          <a:ea typeface="Calibri"/>
                        </a:rPr>
                        <a:t> </a:t>
                      </a:r>
                      <a:r>
                        <a:rPr lang="ru-RU" sz="1300" dirty="0" err="1" smtClean="0">
                          <a:effectLst/>
                          <a:latin typeface="Times New Roman"/>
                          <a:ea typeface="Calibri"/>
                        </a:rPr>
                        <a:t>сендерге</a:t>
                      </a:r>
                      <a:r>
                        <a:rPr lang="ru-RU" sz="1300" dirty="0" smtClean="0">
                          <a:effectLst/>
                          <a:latin typeface="Times New Roman"/>
                          <a:ea typeface="Calibri"/>
                        </a:rPr>
                        <a:t> </a:t>
                      </a:r>
                      <a:r>
                        <a:rPr lang="ru-RU" sz="1300" dirty="0" err="1" smtClean="0">
                          <a:effectLst/>
                          <a:latin typeface="Times New Roman"/>
                          <a:ea typeface="Calibri"/>
                        </a:rPr>
                        <a:t>сыйлығым</a:t>
                      </a:r>
                      <a:r>
                        <a:rPr lang="ru-RU" sz="1300" dirty="0" smtClean="0">
                          <a:effectLst/>
                          <a:latin typeface="Times New Roman"/>
                          <a:ea typeface="Calibri"/>
                        </a:rPr>
                        <a:t> бар, </a:t>
                      </a:r>
                      <a:r>
                        <a:rPr lang="ru-RU" sz="1300" dirty="0" err="1" smtClean="0">
                          <a:effectLst/>
                          <a:latin typeface="Times New Roman"/>
                          <a:ea typeface="Calibri"/>
                        </a:rPr>
                        <a:t>ол</a:t>
                      </a:r>
                      <a:r>
                        <a:rPr lang="ru-RU" sz="1300" dirty="0" smtClean="0">
                          <a:effectLst/>
                          <a:latin typeface="Times New Roman"/>
                          <a:ea typeface="Calibri"/>
                        </a:rPr>
                        <a:t> </a:t>
                      </a:r>
                      <a:r>
                        <a:rPr lang="ru-RU" sz="1300" dirty="0" err="1" smtClean="0">
                          <a:effectLst/>
                          <a:latin typeface="Times New Roman"/>
                          <a:ea typeface="Calibri"/>
                        </a:rPr>
                        <a:t>сендерді</a:t>
                      </a:r>
                      <a:r>
                        <a:rPr lang="ru-RU" sz="1300" dirty="0" smtClean="0">
                          <a:effectLst/>
                          <a:latin typeface="Times New Roman"/>
                          <a:ea typeface="Calibri"/>
                        </a:rPr>
                        <a:t> </a:t>
                      </a:r>
                      <a:r>
                        <a:rPr lang="ru-RU" sz="1300" dirty="0" err="1" smtClean="0">
                          <a:effectLst/>
                          <a:latin typeface="Times New Roman"/>
                          <a:ea typeface="Calibri"/>
                        </a:rPr>
                        <a:t>күтіп</a:t>
                      </a:r>
                      <a:r>
                        <a:rPr lang="ru-RU" sz="1300" dirty="0" smtClean="0">
                          <a:effectLst/>
                          <a:latin typeface="Times New Roman"/>
                          <a:ea typeface="Calibri"/>
                        </a:rPr>
                        <a:t> </a:t>
                      </a:r>
                      <a:r>
                        <a:rPr lang="ru-RU" sz="1300" dirty="0" err="1" smtClean="0">
                          <a:effectLst/>
                          <a:latin typeface="Times New Roman"/>
                          <a:ea typeface="Calibri"/>
                        </a:rPr>
                        <a:t>тұр</a:t>
                      </a:r>
                      <a:r>
                        <a:rPr lang="ru-RU" sz="1300" dirty="0" smtClean="0">
                          <a:effectLst/>
                          <a:latin typeface="Times New Roman"/>
                          <a:ea typeface="Calibri"/>
                        </a:rPr>
                        <a:t>. </a:t>
                      </a:r>
                      <a:endParaRPr kumimoji="0" lang="ru-RU" sz="1300" b="0" i="0" u="none" strike="noStrike" kern="1200" cap="none" spc="0" normalizeH="0" baseline="0" noProof="0" dirty="0" smtClean="0">
                        <a:ln>
                          <a:noFill/>
                        </a:ln>
                        <a:solidFill>
                          <a:prstClr val="black"/>
                        </a:solidFill>
                        <a:effectLst/>
                        <a:uLnTx/>
                        <a:uFillTx/>
                        <a:latin typeface="Times New Roman"/>
                        <a:ea typeface="Calibri"/>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300" b="0" i="0" u="none" strike="noStrike" kern="1200" cap="none" spc="0" normalizeH="0" baseline="0" noProof="0" dirty="0" smtClean="0">
                        <a:ln>
                          <a:noFill/>
                        </a:ln>
                        <a:solidFill>
                          <a:prstClr val="black"/>
                        </a:solidFill>
                        <a:effectLst/>
                        <a:uLnTx/>
                        <a:uFillTx/>
                        <a:latin typeface="Times New Roman"/>
                        <a:ea typeface="Calibr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300" b="0" i="0" u="none" strike="noStrike" kern="1200" cap="none" spc="0" normalizeH="0" baseline="0" noProof="0" dirty="0" smtClean="0">
                        <a:ln>
                          <a:noFill/>
                        </a:ln>
                        <a:solidFill>
                          <a:prstClr val="black"/>
                        </a:solidFill>
                        <a:effectLst/>
                        <a:uLnTx/>
                        <a:uFillTx/>
                        <a:latin typeface="Times New Roman"/>
                        <a:ea typeface="Calibr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300" b="0" i="0" u="none" strike="noStrike" kern="1200" cap="none" spc="0" normalizeH="0" baseline="0" noProof="0" dirty="0" smtClean="0">
                        <a:ln>
                          <a:noFill/>
                        </a:ln>
                        <a:solidFill>
                          <a:prstClr val="black"/>
                        </a:solidFill>
                        <a:effectLst/>
                        <a:uLnTx/>
                        <a:uFillTx/>
                        <a:latin typeface="Times New Roman"/>
                        <a:ea typeface="Calibr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300" b="0" i="0" u="none" strike="noStrike" kern="1200" cap="none" spc="0" normalizeH="0" baseline="0" noProof="0" dirty="0" err="1" smtClean="0">
                          <a:ln>
                            <a:noFill/>
                          </a:ln>
                          <a:solidFill>
                            <a:prstClr val="black"/>
                          </a:solidFill>
                          <a:effectLst/>
                          <a:uLnTx/>
                          <a:uFillTx/>
                          <a:latin typeface="Times New Roman"/>
                          <a:ea typeface="Calibri"/>
                          <a:cs typeface="+mn-cs"/>
                        </a:rPr>
                        <a:t>Балалар</a:t>
                      </a:r>
                      <a:r>
                        <a:rPr kumimoji="0" lang="ru-RU" sz="1300" b="0" i="0" u="none" strike="noStrike" kern="1200" cap="none" spc="0" normalizeH="0" baseline="0" noProof="0" dirty="0" smtClean="0">
                          <a:ln>
                            <a:noFill/>
                          </a:ln>
                          <a:solidFill>
                            <a:prstClr val="black"/>
                          </a:solidFill>
                          <a:effectLst/>
                          <a:uLnTx/>
                          <a:uFillTx/>
                          <a:latin typeface="Times New Roman"/>
                          <a:ea typeface="Calibri"/>
                          <a:cs typeface="+mn-cs"/>
                        </a:rPr>
                        <a:t> </a:t>
                      </a:r>
                      <a:r>
                        <a:rPr kumimoji="0" lang="ru-RU" sz="1300" b="0" i="0" u="none" strike="noStrike" kern="1200" cap="none" spc="0" normalizeH="0" baseline="0" noProof="0" dirty="0" err="1" smtClean="0">
                          <a:ln>
                            <a:noFill/>
                          </a:ln>
                          <a:solidFill>
                            <a:prstClr val="black"/>
                          </a:solidFill>
                          <a:effectLst/>
                          <a:uLnTx/>
                          <a:uFillTx/>
                          <a:latin typeface="Times New Roman"/>
                          <a:ea typeface="Calibri"/>
                          <a:cs typeface="+mn-cs"/>
                        </a:rPr>
                        <a:t>іс-әрекетті</a:t>
                      </a:r>
                      <a:r>
                        <a:rPr kumimoji="0" lang="ru-RU" sz="1300" b="0" i="0" u="none" strike="noStrike" kern="1200" cap="none" spc="0" normalizeH="0" baseline="0" noProof="0" dirty="0" smtClean="0">
                          <a:ln>
                            <a:noFill/>
                          </a:ln>
                          <a:solidFill>
                            <a:prstClr val="black"/>
                          </a:solidFill>
                          <a:effectLst/>
                          <a:uLnTx/>
                          <a:uFillTx/>
                          <a:latin typeface="Times New Roman"/>
                          <a:ea typeface="Calibri"/>
                          <a:cs typeface="+mn-cs"/>
                        </a:rPr>
                        <a:t> </a:t>
                      </a:r>
                      <a:r>
                        <a:rPr kumimoji="0" lang="ru-RU" sz="1300" b="0" i="0" u="none" strike="noStrike" kern="1200" cap="none" spc="0" normalizeH="0" baseline="0" noProof="0" dirty="0" err="1" smtClean="0">
                          <a:ln>
                            <a:noFill/>
                          </a:ln>
                          <a:solidFill>
                            <a:prstClr val="black"/>
                          </a:solidFill>
                          <a:effectLst/>
                          <a:uLnTx/>
                          <a:uFillTx/>
                          <a:latin typeface="Times New Roman"/>
                          <a:ea typeface="Calibri"/>
                          <a:cs typeface="+mn-cs"/>
                        </a:rPr>
                        <a:t>еске</a:t>
                      </a:r>
                      <a:r>
                        <a:rPr kumimoji="0" lang="ru-RU" sz="1300" b="0" i="0" u="none" strike="noStrike" kern="1200" cap="none" spc="0" normalizeH="0" baseline="0" noProof="0" dirty="0" smtClean="0">
                          <a:ln>
                            <a:noFill/>
                          </a:ln>
                          <a:solidFill>
                            <a:prstClr val="black"/>
                          </a:solidFill>
                          <a:effectLst/>
                          <a:uLnTx/>
                          <a:uFillTx/>
                          <a:latin typeface="Times New Roman"/>
                          <a:ea typeface="Calibri"/>
                          <a:cs typeface="+mn-cs"/>
                        </a:rPr>
                        <a:t> </a:t>
                      </a:r>
                      <a:r>
                        <a:rPr kumimoji="0" lang="ru-RU" sz="1300" b="0" i="0" u="none" strike="noStrike" kern="1200" cap="none" spc="0" normalizeH="0" baseline="0" noProof="0" dirty="0" err="1" smtClean="0">
                          <a:ln>
                            <a:noFill/>
                          </a:ln>
                          <a:solidFill>
                            <a:prstClr val="black"/>
                          </a:solidFill>
                          <a:effectLst/>
                          <a:uLnTx/>
                          <a:uFillTx/>
                          <a:latin typeface="Times New Roman"/>
                          <a:ea typeface="Calibri"/>
                          <a:cs typeface="+mn-cs"/>
                        </a:rPr>
                        <a:t>түсіріп</a:t>
                      </a:r>
                      <a:r>
                        <a:rPr kumimoji="0" lang="ru-RU" sz="1300" b="0" i="0" u="none" strike="noStrike" kern="1200" cap="none" spc="0" normalizeH="0" baseline="0" noProof="0" dirty="0" smtClean="0">
                          <a:ln>
                            <a:noFill/>
                          </a:ln>
                          <a:solidFill>
                            <a:prstClr val="black"/>
                          </a:solidFill>
                          <a:effectLst/>
                          <a:uLnTx/>
                          <a:uFillTx/>
                          <a:latin typeface="Times New Roman"/>
                          <a:ea typeface="Calibri"/>
                          <a:cs typeface="+mn-cs"/>
                        </a:rPr>
                        <a:t> </a:t>
                      </a:r>
                      <a:r>
                        <a:rPr kumimoji="0" lang="ru-RU" sz="1300" b="0" i="0" u="none" strike="noStrike" kern="1200" cap="none" spc="0" normalizeH="0" baseline="0" noProof="0" dirty="0" err="1" smtClean="0">
                          <a:ln>
                            <a:noFill/>
                          </a:ln>
                          <a:solidFill>
                            <a:prstClr val="black"/>
                          </a:solidFill>
                          <a:effectLst/>
                          <a:uLnTx/>
                          <a:uFillTx/>
                          <a:latin typeface="Times New Roman"/>
                          <a:ea typeface="Calibri"/>
                          <a:cs typeface="+mn-cs"/>
                        </a:rPr>
                        <a:t>айтады</a:t>
                      </a:r>
                      <a:r>
                        <a:rPr kumimoji="0" lang="ru-RU" sz="1300" b="0" i="0" u="none" strike="noStrike" kern="1200" cap="none" spc="0" normalizeH="0" baseline="0" noProof="0" dirty="0" smtClean="0">
                          <a:ln>
                            <a:noFill/>
                          </a:ln>
                          <a:solidFill>
                            <a:prstClr val="black"/>
                          </a:solidFill>
                          <a:effectLst/>
                          <a:uLnTx/>
                          <a:uFillTx/>
                          <a:latin typeface="Times New Roman"/>
                          <a:ea typeface="Calibri"/>
                          <a:cs typeface="+mn-cs"/>
                        </a:rPr>
                        <a:t>. </a:t>
                      </a:r>
                      <a:endParaRPr kumimoji="0" lang="kk-KZ" sz="1300" b="0" i="0" u="none" strike="noStrike" kern="1200" cap="none" spc="0" normalizeH="0" baseline="0" noProof="0" dirty="0" smtClean="0">
                        <a:ln>
                          <a:noFill/>
                        </a:ln>
                        <a:solidFill>
                          <a:prstClr val="black"/>
                        </a:solidFill>
                        <a:effectLst/>
                        <a:uLnTx/>
                        <a:uFillTx/>
                        <a:latin typeface="Times New Roman"/>
                        <a:ea typeface="Calibri"/>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Прямоугольник 1"/>
          <p:cNvSpPr/>
          <p:nvPr/>
        </p:nvSpPr>
        <p:spPr>
          <a:xfrm>
            <a:off x="764642" y="5445224"/>
            <a:ext cx="7704856" cy="954107"/>
          </a:xfrm>
          <a:prstGeom prst="rect">
            <a:avLst/>
          </a:prstGeom>
          <a:noFill/>
        </p:spPr>
        <p:txBody>
          <a:bodyPr wrap="square">
            <a:spAutoFit/>
          </a:bodyPr>
          <a:lstStyle/>
          <a:p>
            <a:pPr>
              <a:spcAft>
                <a:spcPts val="0"/>
              </a:spcAft>
              <a:tabLst>
                <a:tab pos="2250440" algn="l"/>
              </a:tabLst>
            </a:pPr>
            <a:r>
              <a:rPr lang="ru-RU" sz="1400" b="1" dirty="0" err="1">
                <a:latin typeface="Times New Roman" pitchFamily="18" charset="0"/>
                <a:ea typeface="Calibri"/>
                <a:cs typeface="Times New Roman" pitchFamily="18" charset="0"/>
              </a:rPr>
              <a:t>Күтілетін</a:t>
            </a:r>
            <a:r>
              <a:rPr lang="ru-RU" sz="1400" b="1" dirty="0">
                <a:latin typeface="Times New Roman" pitchFamily="18" charset="0"/>
                <a:ea typeface="Calibri"/>
                <a:cs typeface="Times New Roman" pitchFamily="18" charset="0"/>
              </a:rPr>
              <a:t> </a:t>
            </a:r>
            <a:r>
              <a:rPr lang="ru-RU" sz="1400" b="1" dirty="0" err="1">
                <a:latin typeface="Times New Roman" pitchFamily="18" charset="0"/>
                <a:ea typeface="Calibri"/>
                <a:cs typeface="Times New Roman" pitchFamily="18" charset="0"/>
              </a:rPr>
              <a:t>нәтиже</a:t>
            </a:r>
            <a:r>
              <a:rPr lang="ru-RU" sz="1400" b="1" dirty="0">
                <a:latin typeface="Times New Roman" pitchFamily="18" charset="0"/>
                <a:ea typeface="Calibri"/>
                <a:cs typeface="Times New Roman" pitchFamily="18" charset="0"/>
              </a:rPr>
              <a:t>: </a:t>
            </a:r>
            <a:r>
              <a:rPr lang="ru-RU" sz="1400" dirty="0">
                <a:latin typeface="Times New Roman" pitchFamily="18" charset="0"/>
                <a:ea typeface="Calibri"/>
                <a:cs typeface="Times New Roman" pitchFamily="18" charset="0"/>
              </a:rPr>
              <a:t/>
            </a:r>
            <a:br>
              <a:rPr lang="ru-RU" sz="1400" dirty="0">
                <a:latin typeface="Times New Roman" pitchFamily="18" charset="0"/>
                <a:ea typeface="Calibri"/>
                <a:cs typeface="Times New Roman" pitchFamily="18" charset="0"/>
              </a:rPr>
            </a:br>
            <a:r>
              <a:rPr lang="ru-RU" sz="1400" b="1" dirty="0" err="1" smtClean="0">
                <a:latin typeface="Times New Roman" pitchFamily="18" charset="0"/>
                <a:ea typeface="Calibri"/>
                <a:cs typeface="Times New Roman" pitchFamily="18" charset="0"/>
              </a:rPr>
              <a:t>Білу</a:t>
            </a:r>
            <a:r>
              <a:rPr lang="ru-RU" sz="1400" b="1" dirty="0" smtClean="0">
                <a:latin typeface="Times New Roman" pitchFamily="18" charset="0"/>
                <a:ea typeface="Calibri"/>
                <a:cs typeface="Times New Roman" pitchFamily="18" charset="0"/>
              </a:rPr>
              <a:t>:  </a:t>
            </a:r>
            <a:r>
              <a:rPr lang="ru-RU" sz="1400" dirty="0" err="1" smtClean="0">
                <a:latin typeface="Times New Roman" pitchFamily="18" charset="0"/>
                <a:ea typeface="Calibri"/>
                <a:cs typeface="Times New Roman" pitchFamily="18" charset="0"/>
              </a:rPr>
              <a:t>Ертегі</a:t>
            </a:r>
            <a:r>
              <a:rPr lang="ru-RU" sz="1400" dirty="0" smtClean="0">
                <a:latin typeface="Times New Roman" pitchFamily="18" charset="0"/>
                <a:ea typeface="Calibri"/>
                <a:cs typeface="Times New Roman" pitchFamily="18" charset="0"/>
              </a:rPr>
              <a:t> </a:t>
            </a:r>
            <a:r>
              <a:rPr lang="ru-RU" sz="1400" dirty="0" err="1">
                <a:latin typeface="Times New Roman" pitchFamily="18" charset="0"/>
                <a:ea typeface="Calibri"/>
                <a:cs typeface="Times New Roman" pitchFamily="18" charset="0"/>
              </a:rPr>
              <a:t>кейіпкерінің</a:t>
            </a:r>
            <a:r>
              <a:rPr lang="ru-RU" sz="1400" dirty="0">
                <a:latin typeface="Times New Roman" pitchFamily="18" charset="0"/>
                <a:ea typeface="Calibri"/>
                <a:cs typeface="Times New Roman" pitchFamily="18" charset="0"/>
              </a:rPr>
              <a:t> </a:t>
            </a:r>
            <a:r>
              <a:rPr lang="ru-RU" sz="1400" dirty="0" err="1">
                <a:latin typeface="Times New Roman" pitchFamily="18" charset="0"/>
                <a:ea typeface="Calibri"/>
                <a:cs typeface="Times New Roman" pitchFamily="18" charset="0"/>
              </a:rPr>
              <a:t>атын</a:t>
            </a:r>
            <a:r>
              <a:rPr lang="ru-RU" sz="1400" dirty="0">
                <a:latin typeface="Times New Roman" pitchFamily="18" charset="0"/>
                <a:ea typeface="Calibri"/>
                <a:cs typeface="Times New Roman" pitchFamily="18" charset="0"/>
              </a:rPr>
              <a:t> </a:t>
            </a:r>
            <a:r>
              <a:rPr lang="ru-RU" sz="1400" dirty="0" err="1">
                <a:latin typeface="Times New Roman" pitchFamily="18" charset="0"/>
                <a:ea typeface="Calibri"/>
                <a:cs typeface="Times New Roman" pitchFamily="18" charset="0"/>
              </a:rPr>
              <a:t>атауды</a:t>
            </a:r>
            <a:r>
              <a:rPr lang="ru-RU" sz="1400" dirty="0">
                <a:latin typeface="Times New Roman" pitchFamily="18" charset="0"/>
                <a:ea typeface="Calibri"/>
                <a:cs typeface="Times New Roman" pitchFamily="18" charset="0"/>
              </a:rPr>
              <a:t> </a:t>
            </a:r>
            <a:r>
              <a:rPr lang="ru-RU" sz="1400" dirty="0" err="1">
                <a:latin typeface="Times New Roman" pitchFamily="18" charset="0"/>
                <a:ea typeface="Calibri"/>
                <a:cs typeface="Times New Roman" pitchFamily="18" charset="0"/>
              </a:rPr>
              <a:t>біледі</a:t>
            </a:r>
            <a:r>
              <a:rPr lang="ru-RU" sz="1400" dirty="0">
                <a:latin typeface="Times New Roman" pitchFamily="18" charset="0"/>
                <a:ea typeface="Calibri"/>
                <a:cs typeface="Times New Roman" pitchFamily="18" charset="0"/>
              </a:rPr>
              <a:t>. </a:t>
            </a:r>
            <a:br>
              <a:rPr lang="ru-RU" sz="1400" dirty="0">
                <a:latin typeface="Times New Roman" pitchFamily="18" charset="0"/>
                <a:ea typeface="Calibri"/>
                <a:cs typeface="Times New Roman" pitchFamily="18" charset="0"/>
              </a:rPr>
            </a:br>
            <a:r>
              <a:rPr lang="ru-RU" sz="1400" b="1" dirty="0" err="1">
                <a:latin typeface="Times New Roman" pitchFamily="18" charset="0"/>
                <a:ea typeface="Calibri"/>
                <a:cs typeface="Times New Roman" pitchFamily="18" charset="0"/>
              </a:rPr>
              <a:t>Түсінеді</a:t>
            </a:r>
            <a:r>
              <a:rPr lang="ru-RU" sz="1400" b="1" dirty="0">
                <a:latin typeface="Times New Roman" pitchFamily="18" charset="0"/>
                <a:ea typeface="Calibri"/>
                <a:cs typeface="Times New Roman" pitchFamily="18" charset="0"/>
              </a:rPr>
              <a:t>: </a:t>
            </a:r>
            <a:r>
              <a:rPr lang="ru-RU" sz="1400" b="1" dirty="0" smtClean="0">
                <a:latin typeface="Times New Roman" pitchFamily="18" charset="0"/>
                <a:ea typeface="Calibri"/>
                <a:cs typeface="Times New Roman" pitchFamily="18" charset="0"/>
              </a:rPr>
              <a:t> </a:t>
            </a:r>
            <a:r>
              <a:rPr lang="ru-RU" sz="1400" dirty="0" err="1" smtClean="0">
                <a:latin typeface="Times New Roman" pitchFamily="18" charset="0"/>
                <a:ea typeface="Calibri"/>
                <a:cs typeface="Times New Roman" pitchFamily="18" charset="0"/>
              </a:rPr>
              <a:t>Кейіпкердің</a:t>
            </a:r>
            <a:r>
              <a:rPr lang="ru-RU" sz="1400" dirty="0" smtClean="0">
                <a:latin typeface="Times New Roman" pitchFamily="18" charset="0"/>
                <a:ea typeface="Calibri"/>
                <a:cs typeface="Times New Roman" pitchFamily="18" charset="0"/>
              </a:rPr>
              <a:t> </a:t>
            </a:r>
            <a:r>
              <a:rPr lang="ru-RU" sz="1400" dirty="0" err="1">
                <a:latin typeface="Times New Roman" pitchFamily="18" charset="0"/>
                <a:ea typeface="Calibri"/>
                <a:cs typeface="Times New Roman" pitchFamily="18" charset="0"/>
              </a:rPr>
              <a:t>мінез-құлықтарын</a:t>
            </a:r>
            <a:r>
              <a:rPr lang="ru-RU" sz="1400" dirty="0">
                <a:latin typeface="Times New Roman" pitchFamily="18" charset="0"/>
                <a:ea typeface="Calibri"/>
                <a:cs typeface="Times New Roman" pitchFamily="18" charset="0"/>
              </a:rPr>
              <a:t> </a:t>
            </a:r>
            <a:r>
              <a:rPr lang="ru-RU" sz="1400" dirty="0" err="1">
                <a:latin typeface="Times New Roman" pitchFamily="18" charset="0"/>
                <a:ea typeface="Calibri"/>
                <a:cs typeface="Times New Roman" pitchFamily="18" charset="0"/>
              </a:rPr>
              <a:t>ажырата</a:t>
            </a:r>
            <a:r>
              <a:rPr lang="ru-RU" sz="1400" dirty="0">
                <a:latin typeface="Times New Roman" pitchFamily="18" charset="0"/>
                <a:ea typeface="Calibri"/>
                <a:cs typeface="Times New Roman" pitchFamily="18" charset="0"/>
              </a:rPr>
              <a:t> </a:t>
            </a:r>
            <a:r>
              <a:rPr lang="ru-RU" sz="1400" dirty="0" err="1">
                <a:latin typeface="Times New Roman" pitchFamily="18" charset="0"/>
                <a:ea typeface="Calibri"/>
                <a:cs typeface="Times New Roman" pitchFamily="18" charset="0"/>
              </a:rPr>
              <a:t>отырып</a:t>
            </a:r>
            <a:r>
              <a:rPr lang="ru-RU" sz="1400" dirty="0">
                <a:latin typeface="Times New Roman" pitchFamily="18" charset="0"/>
                <a:ea typeface="Calibri"/>
                <a:cs typeface="Times New Roman" pitchFamily="18" charset="0"/>
              </a:rPr>
              <a:t>, </a:t>
            </a:r>
            <a:r>
              <a:rPr lang="ru-RU" sz="1400" dirty="0" err="1">
                <a:latin typeface="Times New Roman" pitchFamily="18" charset="0"/>
                <a:ea typeface="Calibri"/>
                <a:cs typeface="Times New Roman" pitchFamily="18" charset="0"/>
              </a:rPr>
              <a:t>жақсы</a:t>
            </a:r>
            <a:r>
              <a:rPr lang="ru-RU" sz="1400" dirty="0">
                <a:latin typeface="Times New Roman" pitchFamily="18" charset="0"/>
                <a:ea typeface="Calibri"/>
                <a:cs typeface="Times New Roman" pitchFamily="18" charset="0"/>
              </a:rPr>
              <a:t> мен </a:t>
            </a:r>
            <a:r>
              <a:rPr lang="ru-RU" sz="1400" dirty="0" err="1">
                <a:latin typeface="Times New Roman" pitchFamily="18" charset="0"/>
                <a:ea typeface="Calibri"/>
                <a:cs typeface="Times New Roman" pitchFamily="18" charset="0"/>
              </a:rPr>
              <a:t>жаманды</a:t>
            </a:r>
            <a:r>
              <a:rPr lang="ru-RU" sz="1400" dirty="0">
                <a:latin typeface="Times New Roman" pitchFamily="18" charset="0"/>
                <a:ea typeface="Calibri"/>
                <a:cs typeface="Times New Roman" pitchFamily="18" charset="0"/>
              </a:rPr>
              <a:t> </a:t>
            </a:r>
            <a:r>
              <a:rPr lang="ru-RU" sz="1400" dirty="0" err="1">
                <a:latin typeface="Times New Roman" pitchFamily="18" charset="0"/>
                <a:ea typeface="Calibri"/>
                <a:cs typeface="Times New Roman" pitchFamily="18" charset="0"/>
              </a:rPr>
              <a:t>ажырата</a:t>
            </a:r>
            <a:r>
              <a:rPr lang="ru-RU" sz="1400" dirty="0">
                <a:latin typeface="Times New Roman" pitchFamily="18" charset="0"/>
                <a:ea typeface="Calibri"/>
                <a:cs typeface="Times New Roman" pitchFamily="18" charset="0"/>
              </a:rPr>
              <a:t> </a:t>
            </a:r>
            <a:r>
              <a:rPr lang="ru-RU" sz="1400" dirty="0" err="1">
                <a:latin typeface="Times New Roman" pitchFamily="18" charset="0"/>
                <a:ea typeface="Calibri"/>
                <a:cs typeface="Times New Roman" pitchFamily="18" charset="0"/>
              </a:rPr>
              <a:t>алады</a:t>
            </a:r>
            <a:r>
              <a:rPr lang="ru-RU" sz="1400" dirty="0">
                <a:latin typeface="Times New Roman" pitchFamily="18" charset="0"/>
                <a:ea typeface="Calibri"/>
                <a:cs typeface="Times New Roman" pitchFamily="18" charset="0"/>
              </a:rPr>
              <a:t>. </a:t>
            </a:r>
            <a:br>
              <a:rPr lang="ru-RU" sz="1400" dirty="0">
                <a:latin typeface="Times New Roman" pitchFamily="18" charset="0"/>
                <a:ea typeface="Calibri"/>
                <a:cs typeface="Times New Roman" pitchFamily="18" charset="0"/>
              </a:rPr>
            </a:br>
            <a:r>
              <a:rPr lang="ru-RU" sz="1400" b="1" dirty="0" err="1">
                <a:latin typeface="Times New Roman" pitchFamily="18" charset="0"/>
                <a:ea typeface="Calibri"/>
                <a:cs typeface="Times New Roman" pitchFamily="18" charset="0"/>
              </a:rPr>
              <a:t>Қолданады</a:t>
            </a:r>
            <a:r>
              <a:rPr lang="ru-RU" sz="1400" b="1" dirty="0">
                <a:latin typeface="Times New Roman" pitchFamily="18" charset="0"/>
                <a:ea typeface="Calibri"/>
                <a:cs typeface="Times New Roman" pitchFamily="18" charset="0"/>
              </a:rPr>
              <a:t>: </a:t>
            </a:r>
            <a:r>
              <a:rPr lang="ru-RU" sz="1400" dirty="0" smtClean="0">
                <a:latin typeface="Times New Roman" pitchFamily="18" charset="0"/>
                <a:ea typeface="Calibri"/>
                <a:cs typeface="Times New Roman" pitchFamily="18" charset="0"/>
              </a:rPr>
              <a:t>  </a:t>
            </a:r>
            <a:r>
              <a:rPr lang="ru-RU" sz="1400" dirty="0" err="1" smtClean="0">
                <a:latin typeface="Times New Roman" pitchFamily="18" charset="0"/>
                <a:ea typeface="Calibri"/>
                <a:cs typeface="Times New Roman" pitchFamily="18" charset="0"/>
              </a:rPr>
              <a:t>Ертегілер</a:t>
            </a:r>
            <a:r>
              <a:rPr lang="ru-RU" sz="1400" dirty="0" smtClean="0">
                <a:latin typeface="Times New Roman" pitchFamily="18" charset="0"/>
                <a:ea typeface="Calibri"/>
                <a:cs typeface="Times New Roman" pitchFamily="18" charset="0"/>
              </a:rPr>
              <a:t> </a:t>
            </a:r>
            <a:r>
              <a:rPr lang="ru-RU" sz="1400" dirty="0" err="1">
                <a:latin typeface="Times New Roman" pitchFamily="18" charset="0"/>
                <a:ea typeface="Calibri"/>
                <a:cs typeface="Times New Roman" pitchFamily="18" charset="0"/>
              </a:rPr>
              <a:t>мазмұнын</a:t>
            </a:r>
            <a:r>
              <a:rPr lang="ru-RU" sz="1400" dirty="0">
                <a:latin typeface="Times New Roman" pitchFamily="18" charset="0"/>
                <a:ea typeface="Calibri"/>
                <a:cs typeface="Times New Roman" pitchFamily="18" charset="0"/>
              </a:rPr>
              <a:t> </a:t>
            </a:r>
            <a:r>
              <a:rPr lang="ru-RU" sz="1400" dirty="0" err="1" smtClean="0">
                <a:latin typeface="Times New Roman" pitchFamily="18" charset="0"/>
                <a:ea typeface="Calibri"/>
                <a:cs typeface="Times New Roman" pitchFamily="18" charset="0"/>
              </a:rPr>
              <a:t>айта</a:t>
            </a:r>
            <a:r>
              <a:rPr lang="ru-RU" sz="1400" dirty="0" smtClean="0">
                <a:latin typeface="Times New Roman" pitchFamily="18" charset="0"/>
                <a:ea typeface="Calibri"/>
                <a:cs typeface="Times New Roman" pitchFamily="18" charset="0"/>
              </a:rPr>
              <a:t> </a:t>
            </a:r>
            <a:r>
              <a:rPr lang="ru-RU" sz="1400" dirty="0" err="1" smtClean="0">
                <a:latin typeface="Times New Roman" pitchFamily="18" charset="0"/>
                <a:ea typeface="Calibri"/>
                <a:cs typeface="Times New Roman" pitchFamily="18" charset="0"/>
              </a:rPr>
              <a:t>біледі</a:t>
            </a:r>
            <a:r>
              <a:rPr lang="ru-RU" sz="1400" dirty="0" smtClean="0">
                <a:latin typeface="Times New Roman" pitchFamily="18" charset="0"/>
                <a:ea typeface="Calibri"/>
                <a:cs typeface="Times New Roman" pitchFamily="18" charset="0"/>
              </a:rPr>
              <a:t>.</a:t>
            </a:r>
            <a:endParaRPr lang="ru-RU" sz="1400" dirty="0">
              <a:latin typeface="Times New Roman" pitchFamily="18" charset="0"/>
              <a:ea typeface="Calibri"/>
              <a:cs typeface="Times New Roman" pitchFamily="18" charset="0"/>
            </a:endParaRPr>
          </a:p>
        </p:txBody>
      </p:sp>
    </p:spTree>
    <p:extLst>
      <p:ext uri="{BB962C8B-B14F-4D97-AF65-F5344CB8AC3E}">
        <p14:creationId xmlns="" xmlns:p14="http://schemas.microsoft.com/office/powerpoint/2010/main" val="2845154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9900FF"/>
        </a:solidFill>
        <a:effectLst/>
      </p:bgPr>
    </p:bg>
    <p:spTree>
      <p:nvGrpSpPr>
        <p:cNvPr id="1" name=""/>
        <p:cNvGrpSpPr/>
        <p:nvPr/>
      </p:nvGrpSpPr>
      <p:grpSpPr>
        <a:xfrm>
          <a:off x="0" y="0"/>
          <a:ext cx="0" cy="0"/>
          <a:chOff x="0" y="0"/>
          <a:chExt cx="0" cy="0"/>
        </a:xfrm>
      </p:grpSpPr>
      <p:sp>
        <p:nvSpPr>
          <p:cNvPr id="4" name="Блок-схема: перфолента 3"/>
          <p:cNvSpPr/>
          <p:nvPr/>
        </p:nvSpPr>
        <p:spPr>
          <a:xfrm>
            <a:off x="3779912" y="297857"/>
            <a:ext cx="4996634" cy="3400685"/>
          </a:xfrm>
          <a:prstGeom prst="flowChartPunchedTap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a:p>
        </p:txBody>
      </p:sp>
      <p:sp>
        <p:nvSpPr>
          <p:cNvPr id="2" name="Прямоугольник 1"/>
          <p:cNvSpPr/>
          <p:nvPr/>
        </p:nvSpPr>
        <p:spPr>
          <a:xfrm>
            <a:off x="3848213" y="969280"/>
            <a:ext cx="4860032" cy="2062103"/>
          </a:xfrm>
          <a:prstGeom prst="rect">
            <a:avLst/>
          </a:prstGeom>
        </p:spPr>
        <p:txBody>
          <a:bodyPr wrap="square">
            <a:spAutoFit/>
          </a:bodyPr>
          <a:lstStyle/>
          <a:p>
            <a:pPr algn="ctr"/>
            <a:r>
              <a:rPr lang="kk-KZ" sz="1600" i="1" dirty="0">
                <a:ln>
                  <a:solidFill>
                    <a:srgbClr val="FF0000"/>
                  </a:solidFill>
                </a:ln>
                <a:solidFill>
                  <a:srgbClr val="FF0000"/>
                </a:solidFill>
                <a:latin typeface="Times New Roman"/>
                <a:ea typeface="Calibri"/>
              </a:rPr>
              <a:t>Бұл оқу іс-әрекетінде кіріктірудің тиімді жағы өте көп. </a:t>
            </a:r>
            <a:r>
              <a:rPr lang="kk-KZ" sz="1600" i="1" dirty="0" smtClean="0">
                <a:ln>
                  <a:solidFill>
                    <a:srgbClr val="FF0000"/>
                  </a:solidFill>
                </a:ln>
                <a:solidFill>
                  <a:srgbClr val="FF0000"/>
                </a:solidFill>
                <a:latin typeface="Times New Roman"/>
                <a:ea typeface="Calibri"/>
              </a:rPr>
              <a:t>Біріншіден </a:t>
            </a:r>
            <a:r>
              <a:rPr lang="kk-KZ" sz="1600" i="1" dirty="0">
                <a:ln>
                  <a:solidFill>
                    <a:srgbClr val="FF0000"/>
                  </a:solidFill>
                </a:ln>
                <a:solidFill>
                  <a:srgbClr val="FF0000"/>
                </a:solidFill>
                <a:latin typeface="Times New Roman"/>
                <a:ea typeface="Calibri"/>
              </a:rPr>
              <a:t>бала жалығып кетпейді. </a:t>
            </a:r>
            <a:endParaRPr lang="en-US" sz="1600" i="1" dirty="0" smtClean="0">
              <a:ln>
                <a:solidFill>
                  <a:srgbClr val="FF0000"/>
                </a:solidFill>
              </a:ln>
              <a:solidFill>
                <a:srgbClr val="FF0000"/>
              </a:solidFill>
              <a:latin typeface="Times New Roman"/>
              <a:ea typeface="Calibri"/>
            </a:endParaRPr>
          </a:p>
          <a:p>
            <a:pPr algn="ctr"/>
            <a:r>
              <a:rPr lang="kk-KZ" sz="1600" i="1" dirty="0" smtClean="0">
                <a:ln>
                  <a:solidFill>
                    <a:srgbClr val="FF0000"/>
                  </a:solidFill>
                </a:ln>
                <a:solidFill>
                  <a:srgbClr val="FF0000"/>
                </a:solidFill>
                <a:latin typeface="Times New Roman"/>
                <a:ea typeface="Calibri"/>
              </a:rPr>
              <a:t>Екіншіден </a:t>
            </a:r>
            <a:r>
              <a:rPr lang="kk-KZ" sz="1600" i="1" dirty="0">
                <a:ln>
                  <a:solidFill>
                    <a:srgbClr val="FF0000"/>
                  </a:solidFill>
                </a:ln>
                <a:solidFill>
                  <a:srgbClr val="FF0000"/>
                </a:solidFill>
                <a:latin typeface="Times New Roman"/>
                <a:ea typeface="Calibri"/>
              </a:rPr>
              <a:t>бір саладан екінші салаға ауысу арқылы олардың қызығушылығы артады. </a:t>
            </a:r>
            <a:endParaRPr lang="en-US" sz="1600" i="1" dirty="0" smtClean="0">
              <a:ln>
                <a:solidFill>
                  <a:srgbClr val="FF0000"/>
                </a:solidFill>
              </a:ln>
              <a:solidFill>
                <a:srgbClr val="FF0000"/>
              </a:solidFill>
              <a:latin typeface="Times New Roman"/>
              <a:ea typeface="Calibri"/>
            </a:endParaRPr>
          </a:p>
          <a:p>
            <a:pPr algn="ctr"/>
            <a:r>
              <a:rPr lang="kk-KZ" sz="1600" i="1" dirty="0" smtClean="0">
                <a:ln>
                  <a:solidFill>
                    <a:srgbClr val="FF0000"/>
                  </a:solidFill>
                </a:ln>
                <a:solidFill>
                  <a:srgbClr val="FF0000"/>
                </a:solidFill>
                <a:latin typeface="Times New Roman"/>
                <a:ea typeface="Calibri"/>
              </a:rPr>
              <a:t>Берілген </a:t>
            </a:r>
            <a:r>
              <a:rPr lang="kk-KZ" sz="1600" i="1" dirty="0">
                <a:ln>
                  <a:solidFill>
                    <a:srgbClr val="FF0000"/>
                  </a:solidFill>
                </a:ln>
                <a:solidFill>
                  <a:srgbClr val="FF0000"/>
                </a:solidFill>
                <a:latin typeface="Times New Roman"/>
                <a:ea typeface="Calibri"/>
              </a:rPr>
              <a:t>тапсырмаларды орындау, балаларды, еркін қиялдарға шығармашылық пен айналысуға кедергі келтіретін психологиялық селқостықты жоюға ықпал жасайды. </a:t>
            </a:r>
            <a:endParaRPr lang="kk-KZ" sz="1600" i="1" dirty="0">
              <a:ln>
                <a:solidFill>
                  <a:srgbClr val="FF0000"/>
                </a:solidFill>
              </a:ln>
              <a:solidFill>
                <a:srgbClr val="FF0000"/>
              </a:solidFill>
            </a:endParaRPr>
          </a:p>
        </p:txBody>
      </p:sp>
      <p:pic>
        <p:nvPicPr>
          <p:cNvPr id="11" name="Picture 2" descr="D:\Фотки\открытки\6236110.gif"/>
          <p:cNvPicPr>
            <a:picLocks noChangeAspect="1" noChangeArrowheads="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43608" y="5265003"/>
            <a:ext cx="2428875" cy="1214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70144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5D44F2"/>
        </a:solidFill>
        <a:effectLst/>
      </p:bgPr>
    </p:bg>
    <p:spTree>
      <p:nvGrpSpPr>
        <p:cNvPr id="1" name=""/>
        <p:cNvGrpSpPr/>
        <p:nvPr/>
      </p:nvGrpSpPr>
      <p:grpSpPr>
        <a:xfrm>
          <a:off x="0" y="0"/>
          <a:ext cx="0" cy="0"/>
          <a:chOff x="0" y="0"/>
          <a:chExt cx="0" cy="0"/>
        </a:xfrm>
      </p:grpSpPr>
      <p:sp>
        <p:nvSpPr>
          <p:cNvPr id="2" name="Прямоугольник 1"/>
          <p:cNvSpPr/>
          <p:nvPr/>
        </p:nvSpPr>
        <p:spPr>
          <a:xfrm>
            <a:off x="611560" y="535657"/>
            <a:ext cx="7889530" cy="5078313"/>
          </a:xfrm>
          <a:prstGeom prst="rect">
            <a:avLst/>
          </a:prstGeom>
        </p:spPr>
        <p:txBody>
          <a:bodyPr wrap="square">
            <a:spAutoFit/>
          </a:bodyPr>
          <a:lstStyle/>
          <a:p>
            <a:pPr algn="ctr">
              <a:lnSpc>
                <a:spcPct val="150000"/>
              </a:lnSpc>
              <a:spcAft>
                <a:spcPts val="0"/>
              </a:spcAft>
            </a:pPr>
            <a:r>
              <a:rPr lang="kk-KZ" b="1" i="1" dirty="0">
                <a:ln>
                  <a:solidFill>
                    <a:srgbClr val="FFFF00"/>
                  </a:solidFill>
                </a:ln>
                <a:solidFill>
                  <a:srgbClr val="FFFF00"/>
                </a:solidFill>
                <a:latin typeface="Times New Roman" pitchFamily="18" charset="0"/>
                <a:ea typeface="Calibri"/>
                <a:cs typeface="Times New Roman" pitchFamily="18" charset="0"/>
              </a:rPr>
              <a:t>Тақырыбы</a:t>
            </a:r>
            <a:r>
              <a:rPr lang="kk-KZ" i="1" dirty="0">
                <a:ln>
                  <a:solidFill>
                    <a:srgbClr val="FFFF00"/>
                  </a:solidFill>
                </a:ln>
                <a:solidFill>
                  <a:srgbClr val="FFFF00"/>
                </a:solidFill>
                <a:latin typeface="Times New Roman" pitchFamily="18" charset="0"/>
                <a:ea typeface="Calibri"/>
                <a:cs typeface="Times New Roman" pitchFamily="18" charset="0"/>
              </a:rPr>
              <a:t>:  </a:t>
            </a:r>
            <a:r>
              <a:rPr lang="kk-KZ" b="1" i="1" dirty="0">
                <a:ln>
                  <a:solidFill>
                    <a:srgbClr val="FFFF00"/>
                  </a:solidFill>
                </a:ln>
                <a:solidFill>
                  <a:srgbClr val="FFFF00"/>
                </a:solidFill>
                <a:latin typeface="Times New Roman" pitchFamily="18" charset="0"/>
                <a:ea typeface="Calibri"/>
                <a:cs typeface="Times New Roman" pitchFamily="18" charset="0"/>
              </a:rPr>
              <a:t>«Менің отбасым</a:t>
            </a:r>
            <a:r>
              <a:rPr lang="kk-KZ" b="1" i="1" dirty="0" smtClean="0">
                <a:ln>
                  <a:solidFill>
                    <a:srgbClr val="FFFF00"/>
                  </a:solidFill>
                </a:ln>
                <a:solidFill>
                  <a:srgbClr val="FFFF00"/>
                </a:solidFill>
                <a:latin typeface="Times New Roman" pitchFamily="18" charset="0"/>
                <a:ea typeface="Calibri"/>
                <a:cs typeface="Times New Roman" pitchFamily="18" charset="0"/>
              </a:rPr>
              <a:t>»</a:t>
            </a:r>
            <a:endParaRPr lang="en-US" b="1" i="1" dirty="0" smtClean="0">
              <a:ln>
                <a:solidFill>
                  <a:srgbClr val="FFFF00"/>
                </a:solidFill>
              </a:ln>
              <a:solidFill>
                <a:srgbClr val="FFFF00"/>
              </a:solidFill>
              <a:latin typeface="Times New Roman" pitchFamily="18" charset="0"/>
              <a:ea typeface="Calibri"/>
              <a:cs typeface="Times New Roman" pitchFamily="18" charset="0"/>
            </a:endParaRPr>
          </a:p>
          <a:p>
            <a:pPr>
              <a:lnSpc>
                <a:spcPct val="150000"/>
              </a:lnSpc>
            </a:pPr>
            <a:r>
              <a:rPr lang="kk-KZ" b="1" i="1" dirty="0" smtClean="0">
                <a:ln>
                  <a:solidFill>
                    <a:srgbClr val="FFFF00"/>
                  </a:solidFill>
                </a:ln>
                <a:solidFill>
                  <a:srgbClr val="FFFF00"/>
                </a:solidFill>
                <a:latin typeface="Times New Roman" pitchFamily="18" charset="0"/>
                <a:ea typeface="Calibri"/>
                <a:cs typeface="Times New Roman" pitchFamily="18" charset="0"/>
              </a:rPr>
              <a:t>«Менің отбасым»</a:t>
            </a:r>
            <a:r>
              <a:rPr lang="en-US" b="1" i="1" dirty="0" smtClean="0">
                <a:ln>
                  <a:solidFill>
                    <a:srgbClr val="FFFF00"/>
                  </a:solidFill>
                </a:ln>
                <a:solidFill>
                  <a:srgbClr val="FFFF00"/>
                </a:solidFill>
                <a:latin typeface="Times New Roman" pitchFamily="18" charset="0"/>
                <a:ea typeface="Calibri"/>
                <a:cs typeface="Times New Roman" pitchFamily="18" charset="0"/>
              </a:rPr>
              <a:t> </a:t>
            </a:r>
            <a:r>
              <a:rPr lang="kk-KZ" i="1" dirty="0" smtClean="0">
                <a:ln>
                  <a:solidFill>
                    <a:srgbClr val="FFFF00"/>
                  </a:solidFill>
                </a:ln>
                <a:solidFill>
                  <a:srgbClr val="FFFF00"/>
                </a:solidFill>
                <a:latin typeface="Times New Roman" pitchFamily="18" charset="0"/>
                <a:ea typeface="Times New Roman"/>
                <a:cs typeface="Times New Roman" pitchFamily="18" charset="0"/>
              </a:rPr>
              <a:t>сабағында </a:t>
            </a:r>
            <a:r>
              <a:rPr lang="kk-KZ" i="1" dirty="0">
                <a:ln>
                  <a:solidFill>
                    <a:srgbClr val="FFFF00"/>
                  </a:solidFill>
                </a:ln>
                <a:solidFill>
                  <a:srgbClr val="FFFF00"/>
                </a:solidFill>
                <a:latin typeface="Times New Roman" pitchFamily="18" charset="0"/>
                <a:ea typeface="Times New Roman"/>
                <a:cs typeface="Times New Roman" pitchFamily="18" charset="0"/>
              </a:rPr>
              <a:t>балаларға отбасы мүшелерін  дұрыс атауға, сәлемдесіп, қоштасуға, үлкенді сыйлап құрметтеуге тәрбиелеу.  </a:t>
            </a:r>
            <a:r>
              <a:rPr lang="en-US" i="1" dirty="0" smtClean="0">
                <a:ln>
                  <a:solidFill>
                    <a:srgbClr val="FFFF00"/>
                  </a:solidFill>
                </a:ln>
                <a:solidFill>
                  <a:srgbClr val="FFFF00"/>
                </a:solidFill>
                <a:latin typeface="Times New Roman" pitchFamily="18" charset="0"/>
                <a:ea typeface="Times New Roman"/>
                <a:cs typeface="Times New Roman" pitchFamily="18" charset="0"/>
              </a:rPr>
              <a:t>                                         </a:t>
            </a:r>
            <a:endParaRPr lang="kk-KZ" i="1" dirty="0">
              <a:ln>
                <a:solidFill>
                  <a:srgbClr val="FFFF00"/>
                </a:solidFill>
              </a:ln>
              <a:solidFill>
                <a:srgbClr val="FFFF00"/>
              </a:solidFill>
              <a:latin typeface="Times New Roman" pitchFamily="18" charset="0"/>
              <a:ea typeface="Times New Roman"/>
              <a:cs typeface="Times New Roman" pitchFamily="18" charset="0"/>
            </a:endParaRPr>
          </a:p>
          <a:p>
            <a:pPr lvl="0">
              <a:lnSpc>
                <a:spcPct val="150000"/>
              </a:lnSpc>
              <a:tabLst>
                <a:tab pos="2019300" algn="l"/>
              </a:tabLst>
            </a:pPr>
            <a:r>
              <a:rPr lang="kk-KZ" i="1" dirty="0" smtClean="0">
                <a:ln>
                  <a:solidFill>
                    <a:srgbClr val="FFFF00"/>
                  </a:solidFill>
                </a:ln>
                <a:solidFill>
                  <a:srgbClr val="FFFF00"/>
                </a:solidFill>
                <a:latin typeface="Times New Roman" pitchFamily="18" charset="0"/>
                <a:ea typeface="Calibri"/>
                <a:cs typeface="Times New Roman" pitchFamily="18" charset="0"/>
              </a:rPr>
              <a:t>Билингвалдық </a:t>
            </a:r>
            <a:r>
              <a:rPr lang="kk-KZ" i="1" dirty="0">
                <a:ln>
                  <a:solidFill>
                    <a:srgbClr val="FFFF00"/>
                  </a:solidFill>
                </a:ln>
                <a:solidFill>
                  <a:srgbClr val="FFFF00"/>
                </a:solidFill>
                <a:latin typeface="Times New Roman" pitchFamily="18" charset="0"/>
                <a:ea typeface="Calibri"/>
                <a:cs typeface="Times New Roman" pitchFamily="18" charset="0"/>
              </a:rPr>
              <a:t>компонент: </a:t>
            </a:r>
            <a:r>
              <a:rPr lang="kk-KZ" i="1" dirty="0">
                <a:ln>
                  <a:solidFill>
                    <a:srgbClr val="FFFF00"/>
                  </a:solidFill>
                </a:ln>
                <a:solidFill>
                  <a:srgbClr val="FFFF00"/>
                </a:solidFill>
                <a:latin typeface="Times New Roman"/>
                <a:ea typeface="Times New Roman"/>
              </a:rPr>
              <a:t>Менің отбасым - моя семья - my family</a:t>
            </a:r>
            <a:r>
              <a:rPr lang="kk-KZ" i="1" dirty="0" smtClean="0">
                <a:ln>
                  <a:solidFill>
                    <a:srgbClr val="FFFF00"/>
                  </a:solidFill>
                </a:ln>
                <a:solidFill>
                  <a:srgbClr val="FFFF00"/>
                </a:solidFill>
                <a:latin typeface="Times New Roman"/>
                <a:ea typeface="Times New Roman"/>
              </a:rPr>
              <a:t>,</a:t>
            </a:r>
            <a:r>
              <a:rPr lang="en-US" i="1" dirty="0" smtClean="0">
                <a:ln>
                  <a:solidFill>
                    <a:srgbClr val="FFFF00"/>
                  </a:solidFill>
                </a:ln>
                <a:solidFill>
                  <a:srgbClr val="FFFF00"/>
                </a:solidFill>
                <a:latin typeface="Times New Roman"/>
                <a:ea typeface="Times New Roman"/>
              </a:rPr>
              <a:t>              </a:t>
            </a:r>
            <a:r>
              <a:rPr lang="kk-KZ" i="1" dirty="0" smtClean="0">
                <a:ln>
                  <a:solidFill>
                    <a:srgbClr val="FFFF00"/>
                  </a:solidFill>
                </a:ln>
                <a:solidFill>
                  <a:srgbClr val="FFFF00"/>
                </a:solidFill>
                <a:latin typeface="Times New Roman"/>
                <a:ea typeface="Times New Roman"/>
              </a:rPr>
              <a:t> </a:t>
            </a:r>
            <a:r>
              <a:rPr lang="kk-KZ" i="1" dirty="0">
                <a:ln>
                  <a:solidFill>
                    <a:srgbClr val="FFFF00"/>
                  </a:solidFill>
                </a:ln>
                <a:solidFill>
                  <a:srgbClr val="FFFF00"/>
                </a:solidFill>
                <a:latin typeface="Times New Roman"/>
                <a:ea typeface="Times New Roman"/>
              </a:rPr>
              <a:t>ата - дедушка - grintfather, әже </a:t>
            </a:r>
            <a:r>
              <a:rPr lang="en-US" i="1" dirty="0" smtClean="0">
                <a:ln>
                  <a:solidFill>
                    <a:srgbClr val="FFFF00"/>
                  </a:solidFill>
                </a:ln>
                <a:solidFill>
                  <a:srgbClr val="FFFF00"/>
                </a:solidFill>
                <a:latin typeface="Times New Roman"/>
                <a:ea typeface="Times New Roman"/>
              </a:rPr>
              <a:t>- </a:t>
            </a:r>
            <a:r>
              <a:rPr lang="kk-KZ" i="1" dirty="0" smtClean="0">
                <a:ln>
                  <a:solidFill>
                    <a:srgbClr val="FFFF00"/>
                  </a:solidFill>
                </a:ln>
                <a:solidFill>
                  <a:srgbClr val="FFFF00"/>
                </a:solidFill>
                <a:latin typeface="Times New Roman"/>
                <a:ea typeface="Times New Roman"/>
              </a:rPr>
              <a:t>бабушка </a:t>
            </a:r>
            <a:r>
              <a:rPr lang="kk-KZ" i="1" dirty="0">
                <a:ln>
                  <a:solidFill>
                    <a:srgbClr val="FFFF00"/>
                  </a:solidFill>
                </a:ln>
                <a:solidFill>
                  <a:srgbClr val="FFFF00"/>
                </a:solidFill>
                <a:latin typeface="Times New Roman"/>
                <a:ea typeface="Times New Roman"/>
              </a:rPr>
              <a:t>- grintmother, әке - папа </a:t>
            </a:r>
            <a:r>
              <a:rPr lang="kk-KZ" i="1" dirty="0" smtClean="0">
                <a:ln>
                  <a:solidFill>
                    <a:srgbClr val="FFFF00"/>
                  </a:solidFill>
                </a:ln>
                <a:solidFill>
                  <a:srgbClr val="FFFF00"/>
                </a:solidFill>
                <a:latin typeface="Times New Roman"/>
                <a:ea typeface="Times New Roman"/>
              </a:rPr>
              <a:t>-</a:t>
            </a:r>
            <a:r>
              <a:rPr lang="en-US" i="1" dirty="0" smtClean="0">
                <a:ln>
                  <a:solidFill>
                    <a:srgbClr val="FFFF00"/>
                  </a:solidFill>
                </a:ln>
                <a:solidFill>
                  <a:srgbClr val="FFFF00"/>
                </a:solidFill>
                <a:latin typeface="Times New Roman"/>
                <a:ea typeface="Times New Roman"/>
              </a:rPr>
              <a:t> </a:t>
            </a:r>
            <a:r>
              <a:rPr lang="kk-KZ" i="1" dirty="0" smtClean="0">
                <a:ln>
                  <a:solidFill>
                    <a:srgbClr val="FFFF00"/>
                  </a:solidFill>
                </a:ln>
                <a:solidFill>
                  <a:srgbClr val="FFFF00"/>
                </a:solidFill>
                <a:latin typeface="Times New Roman"/>
                <a:ea typeface="Times New Roman"/>
              </a:rPr>
              <a:t>father,</a:t>
            </a:r>
            <a:r>
              <a:rPr lang="en-US" i="1" dirty="0" smtClean="0">
                <a:ln>
                  <a:solidFill>
                    <a:srgbClr val="FFFF00"/>
                  </a:solidFill>
                </a:ln>
                <a:solidFill>
                  <a:srgbClr val="FFFF00"/>
                </a:solidFill>
                <a:latin typeface="Times New Roman"/>
                <a:ea typeface="Times New Roman"/>
              </a:rPr>
              <a:t>        </a:t>
            </a:r>
            <a:r>
              <a:rPr lang="kk-KZ" i="1" dirty="0" smtClean="0">
                <a:ln>
                  <a:solidFill>
                    <a:srgbClr val="FFFF00"/>
                  </a:solidFill>
                </a:ln>
                <a:solidFill>
                  <a:srgbClr val="FFFF00"/>
                </a:solidFill>
                <a:latin typeface="Times New Roman"/>
                <a:ea typeface="Times New Roman"/>
              </a:rPr>
              <a:t>ана </a:t>
            </a:r>
            <a:r>
              <a:rPr lang="kk-KZ" i="1" dirty="0">
                <a:ln>
                  <a:solidFill>
                    <a:srgbClr val="FFFF00"/>
                  </a:solidFill>
                </a:ln>
                <a:solidFill>
                  <a:srgbClr val="FFFF00"/>
                </a:solidFill>
                <a:latin typeface="Times New Roman"/>
                <a:ea typeface="Times New Roman"/>
              </a:rPr>
              <a:t>- мама - </a:t>
            </a:r>
            <a:r>
              <a:rPr lang="kk-KZ" i="1" dirty="0" smtClean="0">
                <a:ln>
                  <a:solidFill>
                    <a:srgbClr val="FFFF00"/>
                  </a:solidFill>
                </a:ln>
                <a:solidFill>
                  <a:srgbClr val="FFFF00"/>
                </a:solidFill>
                <a:latin typeface="Times New Roman"/>
                <a:ea typeface="Times New Roman"/>
              </a:rPr>
              <a:t>mather,аға </a:t>
            </a:r>
            <a:r>
              <a:rPr lang="kk-KZ" i="1" dirty="0">
                <a:ln>
                  <a:solidFill>
                    <a:srgbClr val="FFFF00"/>
                  </a:solidFill>
                </a:ln>
                <a:solidFill>
                  <a:srgbClr val="FFFF00"/>
                </a:solidFill>
                <a:latin typeface="Times New Roman"/>
                <a:ea typeface="Times New Roman"/>
              </a:rPr>
              <a:t>- брат -</a:t>
            </a:r>
            <a:r>
              <a:rPr lang="kk-KZ" i="1" dirty="0" smtClean="0">
                <a:ln>
                  <a:solidFill>
                    <a:srgbClr val="FFFF00"/>
                  </a:solidFill>
                </a:ln>
                <a:solidFill>
                  <a:srgbClr val="FFFF00"/>
                </a:solidFill>
                <a:latin typeface="Times New Roman"/>
                <a:ea typeface="Times New Roman"/>
              </a:rPr>
              <a:t>brother,әпке </a:t>
            </a:r>
            <a:r>
              <a:rPr lang="kk-KZ" i="1" dirty="0">
                <a:ln>
                  <a:solidFill>
                    <a:srgbClr val="FFFF00"/>
                  </a:solidFill>
                </a:ln>
                <a:solidFill>
                  <a:srgbClr val="FFFF00"/>
                </a:solidFill>
                <a:latin typeface="Times New Roman"/>
                <a:ea typeface="Times New Roman"/>
              </a:rPr>
              <a:t>- тетя - </a:t>
            </a:r>
            <a:r>
              <a:rPr lang="kk-KZ" i="1" dirty="0" smtClean="0">
                <a:ln>
                  <a:solidFill>
                    <a:srgbClr val="FFFF00"/>
                  </a:solidFill>
                </a:ln>
                <a:solidFill>
                  <a:srgbClr val="FFFF00"/>
                </a:solidFill>
                <a:latin typeface="Times New Roman"/>
                <a:ea typeface="Times New Roman"/>
              </a:rPr>
              <a:t>sister,мен -я -</a:t>
            </a:r>
            <a:r>
              <a:rPr lang="en-US" i="1" dirty="0" smtClean="0">
                <a:ln>
                  <a:solidFill>
                    <a:srgbClr val="FFFF00"/>
                  </a:solidFill>
                </a:ln>
                <a:solidFill>
                  <a:srgbClr val="FFFF00"/>
                </a:solidFill>
                <a:latin typeface="Times New Roman"/>
                <a:ea typeface="Times New Roman"/>
              </a:rPr>
              <a:t> </a:t>
            </a:r>
            <a:r>
              <a:rPr lang="kk-KZ" i="1" dirty="0" smtClean="0">
                <a:ln>
                  <a:solidFill>
                    <a:srgbClr val="FFFF00"/>
                  </a:solidFill>
                </a:ln>
                <a:solidFill>
                  <a:srgbClr val="FFFF00"/>
                </a:solidFill>
                <a:latin typeface="Times New Roman"/>
                <a:ea typeface="Times New Roman"/>
              </a:rPr>
              <a:t>i</a:t>
            </a:r>
            <a:r>
              <a:rPr lang="kk-KZ" i="1" dirty="0">
                <a:ln>
                  <a:solidFill>
                    <a:srgbClr val="FFFF00"/>
                  </a:solidFill>
                </a:ln>
                <a:solidFill>
                  <a:srgbClr val="FFFF00"/>
                </a:solidFill>
                <a:latin typeface="Times New Roman"/>
                <a:ea typeface="Times New Roman"/>
              </a:rPr>
              <a:t>, сәлемәтсіздер ме - здраствуйте - </a:t>
            </a:r>
            <a:r>
              <a:rPr lang="kk-KZ" i="1" dirty="0" smtClean="0">
                <a:ln>
                  <a:solidFill>
                    <a:srgbClr val="FFFF00"/>
                  </a:solidFill>
                </a:ln>
                <a:solidFill>
                  <a:srgbClr val="FFFF00"/>
                </a:solidFill>
                <a:latin typeface="Times New Roman"/>
                <a:ea typeface="Times New Roman"/>
              </a:rPr>
              <a:t>hello.</a:t>
            </a:r>
            <a:endParaRPr lang="en-US" i="1" dirty="0" smtClean="0">
              <a:ln>
                <a:solidFill>
                  <a:srgbClr val="FFFF00"/>
                </a:solidFill>
              </a:ln>
              <a:solidFill>
                <a:srgbClr val="FFFF00"/>
              </a:solidFill>
              <a:latin typeface="Times New Roman"/>
              <a:ea typeface="Times New Roman"/>
            </a:endParaRPr>
          </a:p>
          <a:p>
            <a:pPr>
              <a:lnSpc>
                <a:spcPct val="150000"/>
              </a:lnSpc>
            </a:pPr>
            <a:r>
              <a:rPr lang="kk-KZ" i="1" dirty="0" smtClean="0">
                <a:ln>
                  <a:solidFill>
                    <a:srgbClr val="FFFF00"/>
                  </a:solidFill>
                </a:ln>
                <a:solidFill>
                  <a:srgbClr val="FFFF00"/>
                </a:solidFill>
                <a:latin typeface="Times New Roman"/>
                <a:ea typeface="Times New Roman"/>
              </a:rPr>
              <a:t>Бұнда </a:t>
            </a:r>
            <a:r>
              <a:rPr lang="kk-KZ" i="1" dirty="0">
                <a:ln>
                  <a:solidFill>
                    <a:srgbClr val="FFFF00"/>
                  </a:solidFill>
                </a:ln>
                <a:solidFill>
                  <a:srgbClr val="FFFF00"/>
                </a:solidFill>
                <a:latin typeface="Times New Roman"/>
                <a:ea typeface="Times New Roman"/>
              </a:rPr>
              <a:t>қатынас пен шығармашылықты қолдана отырып, балалардың сабаққа деген қызығушылығын арттыру. </a:t>
            </a:r>
            <a:r>
              <a:rPr lang="en-US" i="1" dirty="0" smtClean="0">
                <a:ln>
                  <a:solidFill>
                    <a:srgbClr val="FFFF00"/>
                  </a:solidFill>
                </a:ln>
                <a:solidFill>
                  <a:srgbClr val="FFFF00"/>
                </a:solidFill>
                <a:latin typeface="Times New Roman"/>
                <a:ea typeface="Times New Roman"/>
              </a:rPr>
              <a:t> </a:t>
            </a:r>
            <a:r>
              <a:rPr lang="kk-KZ" i="1" dirty="0" smtClean="0">
                <a:ln>
                  <a:solidFill>
                    <a:srgbClr val="FFFF00"/>
                  </a:solidFill>
                </a:ln>
                <a:solidFill>
                  <a:srgbClr val="FFFF00"/>
                </a:solidFill>
                <a:latin typeface="Times New Roman"/>
                <a:ea typeface="Times New Roman"/>
              </a:rPr>
              <a:t>Жапсыру </a:t>
            </a:r>
            <a:r>
              <a:rPr lang="kk-KZ" i="1" dirty="0">
                <a:ln>
                  <a:solidFill>
                    <a:srgbClr val="FFFF00"/>
                  </a:solidFill>
                </a:ln>
                <a:solidFill>
                  <a:srgbClr val="FFFF00"/>
                </a:solidFill>
                <a:latin typeface="Times New Roman"/>
                <a:ea typeface="Times New Roman"/>
              </a:rPr>
              <a:t>кезінде отбасылық ағашты қолдандым. Балалар ағашқа өз отбасы </a:t>
            </a:r>
            <a:r>
              <a:rPr lang="kk-KZ" i="1" dirty="0" smtClean="0">
                <a:ln>
                  <a:solidFill>
                    <a:srgbClr val="FFFF00"/>
                  </a:solidFill>
                </a:ln>
                <a:solidFill>
                  <a:srgbClr val="FFFF00"/>
                </a:solidFill>
                <a:latin typeface="Times New Roman"/>
                <a:ea typeface="Times New Roman"/>
              </a:rPr>
              <a:t>мүшелерінің суреттернін </a:t>
            </a:r>
            <a:r>
              <a:rPr lang="kk-KZ" i="1" dirty="0">
                <a:ln>
                  <a:solidFill>
                    <a:srgbClr val="FFFF00"/>
                  </a:solidFill>
                </a:ln>
                <a:solidFill>
                  <a:srgbClr val="FFFF00"/>
                </a:solidFill>
                <a:latin typeface="Times New Roman"/>
                <a:ea typeface="Times New Roman"/>
              </a:rPr>
              <a:t>қызығушылықпен </a:t>
            </a:r>
            <a:r>
              <a:rPr lang="kk-KZ" i="1" dirty="0" smtClean="0">
                <a:ln>
                  <a:solidFill>
                    <a:srgbClr val="FFFF00"/>
                  </a:solidFill>
                </a:ln>
                <a:solidFill>
                  <a:srgbClr val="FFFF00"/>
                </a:solidFill>
                <a:latin typeface="Times New Roman"/>
                <a:ea typeface="Times New Roman"/>
              </a:rPr>
              <a:t>орналастырды.</a:t>
            </a:r>
            <a:r>
              <a:rPr lang="en-US" i="1" dirty="0" smtClean="0">
                <a:ln>
                  <a:solidFill>
                    <a:srgbClr val="FFFF00"/>
                  </a:solidFill>
                </a:ln>
                <a:solidFill>
                  <a:srgbClr val="FFFF00"/>
                </a:solidFill>
                <a:latin typeface="Times New Roman"/>
                <a:ea typeface="Times New Roman"/>
              </a:rPr>
              <a:t> </a:t>
            </a:r>
            <a:r>
              <a:rPr lang="kk-KZ" i="1" dirty="0">
                <a:ln>
                  <a:solidFill>
                    <a:srgbClr val="FFFF00"/>
                  </a:solidFill>
                </a:ln>
                <a:solidFill>
                  <a:srgbClr val="FFFF00"/>
                </a:solidFill>
                <a:latin typeface="Times New Roman"/>
                <a:ea typeface="Times New Roman"/>
              </a:rPr>
              <a:t>Бұл сабақта балалар өздерін еркін сезініп, өз ойларын еркін жеткізе білді</a:t>
            </a:r>
            <a:r>
              <a:rPr lang="kk-KZ" i="1" dirty="0" smtClean="0">
                <a:ln>
                  <a:solidFill>
                    <a:srgbClr val="FFFF00"/>
                  </a:solidFill>
                </a:ln>
                <a:solidFill>
                  <a:srgbClr val="FFFF00"/>
                </a:solidFill>
                <a:latin typeface="Times New Roman"/>
                <a:ea typeface="Times New Roman"/>
              </a:rPr>
              <a:t>.</a:t>
            </a:r>
            <a:endParaRPr lang="kk-KZ" i="1" dirty="0">
              <a:ln>
                <a:solidFill>
                  <a:srgbClr val="FFFF00"/>
                </a:solidFill>
              </a:ln>
              <a:solidFill>
                <a:srgbClr val="FFFF00"/>
              </a:solidFill>
              <a:latin typeface="Times New Roman"/>
              <a:ea typeface="Times New Roman"/>
            </a:endParaRPr>
          </a:p>
        </p:txBody>
      </p:sp>
    </p:spTree>
    <p:extLst>
      <p:ext uri="{BB962C8B-B14F-4D97-AF65-F5344CB8AC3E}">
        <p14:creationId xmlns="" xmlns:p14="http://schemas.microsoft.com/office/powerpoint/2010/main" val="4285556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00CC66"/>
        </a:solidFill>
        <a:effectLst/>
      </p:bgPr>
    </p:bg>
    <p:spTree>
      <p:nvGrpSpPr>
        <p:cNvPr id="1" name=""/>
        <p:cNvGrpSpPr/>
        <p:nvPr/>
      </p:nvGrpSpPr>
      <p:grpSpPr>
        <a:xfrm>
          <a:off x="0" y="0"/>
          <a:ext cx="0" cy="0"/>
          <a:chOff x="0" y="0"/>
          <a:chExt cx="0" cy="0"/>
        </a:xfrm>
      </p:grpSpPr>
      <p:sp>
        <p:nvSpPr>
          <p:cNvPr id="4" name="Вертикальный свиток 3"/>
          <p:cNvSpPr/>
          <p:nvPr/>
        </p:nvSpPr>
        <p:spPr>
          <a:xfrm>
            <a:off x="695162" y="3105763"/>
            <a:ext cx="3060000" cy="3240000"/>
          </a:xfrm>
          <a:prstGeom prst="vertic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a:p>
        </p:txBody>
      </p:sp>
      <p:sp>
        <p:nvSpPr>
          <p:cNvPr id="5" name="Прямоугольник 4"/>
          <p:cNvSpPr/>
          <p:nvPr/>
        </p:nvSpPr>
        <p:spPr>
          <a:xfrm>
            <a:off x="1038224" y="3645024"/>
            <a:ext cx="2206671" cy="2700739"/>
          </a:xfrm>
          <a:prstGeom prst="rect">
            <a:avLst/>
          </a:prstGeom>
        </p:spPr>
        <p:txBody>
          <a:bodyPr wrap="square">
            <a:spAutoFit/>
          </a:bodyPr>
          <a:lstStyle/>
          <a:p>
            <a:pPr algn="ctr">
              <a:lnSpc>
                <a:spcPct val="150000"/>
              </a:lnSpc>
              <a:spcAft>
                <a:spcPts val="1000"/>
              </a:spcAft>
            </a:pPr>
            <a:r>
              <a:rPr lang="kk-KZ" sz="1400" i="1" dirty="0">
                <a:ln>
                  <a:solidFill>
                    <a:srgbClr val="FF0000"/>
                  </a:solidFill>
                </a:ln>
                <a:solidFill>
                  <a:srgbClr val="FF0000"/>
                </a:solidFill>
                <a:latin typeface="Times New Roman" pitchFamily="18" charset="0"/>
                <a:ea typeface="Calibri"/>
                <a:cs typeface="Times New Roman" pitchFamily="18" charset="0"/>
              </a:rPr>
              <a:t>Шаттық шеңбері:</a:t>
            </a:r>
          </a:p>
          <a:p>
            <a:pPr algn="ctr">
              <a:lnSpc>
                <a:spcPct val="150000"/>
              </a:lnSpc>
              <a:spcAft>
                <a:spcPts val="0"/>
              </a:spcAft>
            </a:pPr>
            <a:r>
              <a:rPr lang="kk-KZ" sz="1400" i="1" dirty="0">
                <a:ln>
                  <a:solidFill>
                    <a:srgbClr val="FF0000"/>
                  </a:solidFill>
                </a:ln>
                <a:solidFill>
                  <a:srgbClr val="FF0000"/>
                </a:solidFill>
                <a:latin typeface="Times New Roman" pitchFamily="18" charset="0"/>
                <a:ea typeface="Calibri"/>
                <a:cs typeface="Times New Roman" pitchFamily="18" charset="0"/>
              </a:rPr>
              <a:t>Отбасыменбіргеміз,                                        </a:t>
            </a:r>
          </a:p>
          <a:p>
            <a:pPr algn="ctr">
              <a:lnSpc>
                <a:spcPct val="150000"/>
              </a:lnSpc>
              <a:spcAft>
                <a:spcPts val="0"/>
              </a:spcAft>
            </a:pPr>
            <a:r>
              <a:rPr lang="kk-KZ" sz="1400" i="1" dirty="0">
                <a:ln>
                  <a:solidFill>
                    <a:srgbClr val="FF0000"/>
                  </a:solidFill>
                </a:ln>
                <a:solidFill>
                  <a:srgbClr val="FF0000"/>
                </a:solidFill>
                <a:latin typeface="Times New Roman" pitchFamily="18" charset="0"/>
                <a:ea typeface="Calibri"/>
                <a:cs typeface="Times New Roman" pitchFamily="18" charset="0"/>
              </a:rPr>
              <a:t>Бірге </a:t>
            </a:r>
            <a:r>
              <a:rPr lang="kk-KZ" sz="1400" i="1" dirty="0" smtClean="0">
                <a:ln>
                  <a:solidFill>
                    <a:srgbClr val="FF0000"/>
                  </a:solidFill>
                </a:ln>
                <a:solidFill>
                  <a:srgbClr val="FF0000"/>
                </a:solidFill>
                <a:latin typeface="Times New Roman" pitchFamily="18" charset="0"/>
                <a:ea typeface="Calibri"/>
                <a:cs typeface="Times New Roman" pitchFamily="18" charset="0"/>
              </a:rPr>
              <a:t>ойнаймыз,</a:t>
            </a:r>
            <a:r>
              <a:rPr lang="en-US" sz="1400" i="1" dirty="0">
                <a:ln>
                  <a:solidFill>
                    <a:srgbClr val="FF0000"/>
                  </a:solidFill>
                </a:ln>
                <a:solidFill>
                  <a:srgbClr val="FF0000"/>
                </a:solidFill>
                <a:latin typeface="Times New Roman" pitchFamily="18" charset="0"/>
                <a:ea typeface="Calibri"/>
                <a:cs typeface="Times New Roman" pitchFamily="18" charset="0"/>
              </a:rPr>
              <a:t> </a:t>
            </a:r>
            <a:r>
              <a:rPr lang="kk-KZ" sz="1400" i="1" dirty="0" smtClean="0">
                <a:ln>
                  <a:solidFill>
                    <a:srgbClr val="FF0000"/>
                  </a:solidFill>
                </a:ln>
                <a:solidFill>
                  <a:srgbClr val="FF0000"/>
                </a:solidFill>
                <a:latin typeface="Times New Roman" pitchFamily="18" charset="0"/>
                <a:ea typeface="Calibri"/>
                <a:cs typeface="Times New Roman" pitchFamily="18" charset="0"/>
              </a:rPr>
              <a:t>күлеміз</a:t>
            </a:r>
            <a:r>
              <a:rPr lang="kk-KZ" sz="1400" i="1" dirty="0">
                <a:ln>
                  <a:solidFill>
                    <a:srgbClr val="FF0000"/>
                  </a:solidFill>
                </a:ln>
                <a:solidFill>
                  <a:srgbClr val="FF0000"/>
                </a:solidFill>
                <a:latin typeface="Times New Roman" pitchFamily="18" charset="0"/>
                <a:ea typeface="Calibri"/>
                <a:cs typeface="Times New Roman" pitchFamily="18" charset="0"/>
              </a:rPr>
              <a:t>.                                         </a:t>
            </a:r>
          </a:p>
          <a:p>
            <a:pPr algn="ctr">
              <a:lnSpc>
                <a:spcPct val="150000"/>
              </a:lnSpc>
              <a:spcAft>
                <a:spcPts val="0"/>
              </a:spcAft>
            </a:pPr>
            <a:r>
              <a:rPr lang="kk-KZ" sz="1400" i="1" dirty="0">
                <a:ln>
                  <a:solidFill>
                    <a:srgbClr val="FF0000"/>
                  </a:solidFill>
                </a:ln>
                <a:solidFill>
                  <a:srgbClr val="FF0000"/>
                </a:solidFill>
                <a:latin typeface="Times New Roman" pitchFamily="18" charset="0"/>
                <a:ea typeface="Calibri"/>
                <a:cs typeface="Times New Roman" pitchFamily="18" charset="0"/>
              </a:rPr>
              <a:t>Бірге балық аулаймыз,                                      </a:t>
            </a:r>
          </a:p>
          <a:p>
            <a:pPr algn="ctr">
              <a:lnSpc>
                <a:spcPct val="150000"/>
              </a:lnSpc>
              <a:spcAft>
                <a:spcPts val="0"/>
              </a:spcAft>
            </a:pPr>
            <a:r>
              <a:rPr lang="kk-KZ" sz="1400" i="1" dirty="0">
                <a:ln>
                  <a:solidFill>
                    <a:srgbClr val="FF0000"/>
                  </a:solidFill>
                </a:ln>
                <a:solidFill>
                  <a:srgbClr val="FF0000"/>
                </a:solidFill>
                <a:latin typeface="Times New Roman" pitchFamily="18" charset="0"/>
                <a:ea typeface="Calibri"/>
                <a:cs typeface="Times New Roman" pitchFamily="18" charset="0"/>
              </a:rPr>
              <a:t>Міне, біздер қандаймыз! </a:t>
            </a:r>
          </a:p>
          <a:p>
            <a:pPr algn="ctr">
              <a:lnSpc>
                <a:spcPct val="150000"/>
              </a:lnSpc>
              <a:spcAft>
                <a:spcPts val="0"/>
              </a:spcAft>
            </a:pPr>
            <a:r>
              <a:rPr lang="kk-KZ" sz="1400" i="1" dirty="0">
                <a:ln>
                  <a:solidFill>
                    <a:srgbClr val="FF0000"/>
                  </a:solidFill>
                </a:ln>
                <a:solidFill>
                  <a:srgbClr val="FF0000"/>
                </a:solidFill>
                <a:latin typeface="Times New Roman" pitchFamily="18" charset="0"/>
                <a:ea typeface="Calibri"/>
                <a:cs typeface="Times New Roman" pitchFamily="18" charset="0"/>
              </a:rPr>
              <a:t>Бөлінбейді іргеміз,</a:t>
            </a:r>
            <a:br>
              <a:rPr lang="kk-KZ" sz="1400" i="1" dirty="0">
                <a:ln>
                  <a:solidFill>
                    <a:srgbClr val="FF0000"/>
                  </a:solidFill>
                </a:ln>
                <a:solidFill>
                  <a:srgbClr val="FF0000"/>
                </a:solidFill>
                <a:latin typeface="Times New Roman" pitchFamily="18" charset="0"/>
                <a:ea typeface="Calibri"/>
                <a:cs typeface="Times New Roman" pitchFamily="18" charset="0"/>
              </a:rPr>
            </a:br>
            <a:r>
              <a:rPr lang="kk-KZ" sz="1400" i="1" dirty="0">
                <a:ln>
                  <a:solidFill>
                    <a:srgbClr val="FF0000"/>
                  </a:solidFill>
                </a:ln>
                <a:solidFill>
                  <a:srgbClr val="FF0000"/>
                </a:solidFill>
                <a:latin typeface="Times New Roman" pitchFamily="18" charset="0"/>
                <a:ea typeface="Calibri"/>
                <a:cs typeface="Times New Roman" pitchFamily="18" charset="0"/>
              </a:rPr>
              <a:t>Әрқашанда біргеміз!</a:t>
            </a:r>
          </a:p>
          <a:p>
            <a:pPr>
              <a:lnSpc>
                <a:spcPts val="1660"/>
              </a:lnSpc>
            </a:pPr>
            <a:r>
              <a:rPr lang="kk-KZ" sz="2000" dirty="0">
                <a:solidFill>
                  <a:srgbClr val="333333"/>
                </a:solidFill>
                <a:latin typeface="Times New Roman"/>
                <a:ea typeface="Times New Roman"/>
              </a:rPr>
              <a:t> </a:t>
            </a:r>
            <a:endParaRPr lang="kk-KZ" sz="1600" dirty="0">
              <a:effectLst/>
              <a:latin typeface="Times New Roman"/>
              <a:ea typeface="Times New Roman"/>
            </a:endParaRPr>
          </a:p>
        </p:txBody>
      </p:sp>
      <p:pic>
        <p:nvPicPr>
          <p:cNvPr id="614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139952" y="5229200"/>
            <a:ext cx="1065794" cy="126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849110" y="5227137"/>
            <a:ext cx="1066800" cy="1262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103186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sp>
        <p:nvSpPr>
          <p:cNvPr id="4" name="Прямоугольник 3"/>
          <p:cNvSpPr/>
          <p:nvPr/>
        </p:nvSpPr>
        <p:spPr>
          <a:xfrm>
            <a:off x="899592" y="764704"/>
            <a:ext cx="7344816" cy="5355312"/>
          </a:xfrm>
          <a:prstGeom prst="rect">
            <a:avLst/>
          </a:prstGeom>
        </p:spPr>
        <p:txBody>
          <a:bodyPr wrap="square">
            <a:spAutoFit/>
          </a:bodyPr>
          <a:lstStyle/>
          <a:p>
            <a:pPr>
              <a:spcAft>
                <a:spcPts val="0"/>
              </a:spcAft>
            </a:pPr>
            <a:r>
              <a:rPr lang="kk-KZ" dirty="0" smtClean="0">
                <a:solidFill>
                  <a:srgbClr val="3333FF"/>
                </a:solidFill>
                <a:latin typeface="Times New Roman" pitchFamily="18" charset="0"/>
                <a:ea typeface="Calibri"/>
                <a:cs typeface="Times New Roman" pitchFamily="18" charset="0"/>
              </a:rPr>
              <a:t>                                                                                              </a:t>
            </a:r>
            <a:r>
              <a:rPr lang="kk-KZ" b="1" dirty="0" smtClean="0">
                <a:solidFill>
                  <a:srgbClr val="3333FF"/>
                </a:solidFill>
                <a:latin typeface="Times New Roman" pitchFamily="18" charset="0"/>
                <a:ea typeface="Calibri"/>
                <a:cs typeface="Times New Roman" pitchFamily="18" charset="0"/>
              </a:rPr>
              <a:t>Баяндама</a:t>
            </a:r>
          </a:p>
          <a:p>
            <a:pPr>
              <a:spcAft>
                <a:spcPts val="0"/>
              </a:spcAft>
            </a:pPr>
            <a:r>
              <a:rPr lang="kk-KZ" dirty="0">
                <a:solidFill>
                  <a:srgbClr val="3333FF"/>
                </a:solidFill>
                <a:latin typeface="Times New Roman" pitchFamily="18" charset="0"/>
                <a:ea typeface="Calibri"/>
                <a:cs typeface="Times New Roman" pitchFamily="18" charset="0"/>
              </a:rPr>
              <a:t/>
            </a:r>
            <a:br>
              <a:rPr lang="kk-KZ" dirty="0">
                <a:solidFill>
                  <a:srgbClr val="3333FF"/>
                </a:solidFill>
                <a:latin typeface="Times New Roman" pitchFamily="18" charset="0"/>
                <a:ea typeface="Calibri"/>
                <a:cs typeface="Times New Roman" pitchFamily="18" charset="0"/>
              </a:rPr>
            </a:br>
            <a:r>
              <a:rPr lang="kk-KZ" dirty="0">
                <a:solidFill>
                  <a:srgbClr val="3333FF"/>
                </a:solidFill>
                <a:latin typeface="Times New Roman" pitchFamily="18" charset="0"/>
                <a:ea typeface="Calibri"/>
                <a:cs typeface="Times New Roman" pitchFamily="18" charset="0"/>
              </a:rPr>
              <a:t>      Қазіргі кезеңде Республиканың білім беру жүйесінің ең басты міндеті тиімді технологияларды қолдана білу. Бала - болашағымыз десек, сол балаға жүйелі білім беріп, ынта - ықыласын дұрыс бақыттауды, қабілет - қасиеттерін дамытуды балабақшадан бастауымыз керек. Мектепке дейінгі білім беру стандарты мектепке дейінгі тәрбиемен мектепалды даярлық топтарында педагогикалық үрдісті ұйымдастыруда жаңашыл әдіс - тәсілдерді пайдалануға мүмкіндік береді. Балабақшада жаңа педагогикалық технологияларды пайдаланудың басты мақсаты: оқыту мен тәрбиелеуде инноватциялық ойын технологиясының элементтерін пайдалана отырып,  жан - жақты, білімді, құзыретті тұлға тәрбиелеу.</a:t>
            </a:r>
            <a:br>
              <a:rPr lang="kk-KZ" dirty="0">
                <a:solidFill>
                  <a:srgbClr val="3333FF"/>
                </a:solidFill>
                <a:latin typeface="Times New Roman" pitchFamily="18" charset="0"/>
                <a:ea typeface="Calibri"/>
                <a:cs typeface="Times New Roman" pitchFamily="18" charset="0"/>
              </a:rPr>
            </a:br>
            <a:r>
              <a:rPr lang="kk-KZ" dirty="0">
                <a:solidFill>
                  <a:srgbClr val="3333FF"/>
                </a:solidFill>
                <a:latin typeface="Times New Roman" pitchFamily="18" charset="0"/>
                <a:ea typeface="Calibri"/>
                <a:cs typeface="Times New Roman" pitchFamily="18" charset="0"/>
              </a:rPr>
              <a:t>Балабақшада қолдануға тиымды технологиялар:</a:t>
            </a:r>
            <a:br>
              <a:rPr lang="kk-KZ" dirty="0">
                <a:solidFill>
                  <a:srgbClr val="3333FF"/>
                </a:solidFill>
                <a:latin typeface="Times New Roman" pitchFamily="18" charset="0"/>
                <a:ea typeface="Calibri"/>
                <a:cs typeface="Times New Roman" pitchFamily="18" charset="0"/>
              </a:rPr>
            </a:br>
            <a:r>
              <a:rPr lang="kk-KZ" dirty="0">
                <a:solidFill>
                  <a:srgbClr val="3333FF"/>
                </a:solidFill>
                <a:latin typeface="Times New Roman" pitchFamily="18" charset="0"/>
                <a:ea typeface="Calibri"/>
                <a:cs typeface="Times New Roman" pitchFamily="18" charset="0"/>
              </a:rPr>
              <a:t>1. Монтессори технологиясы.</a:t>
            </a:r>
            <a:endParaRPr lang="ru-RU" dirty="0">
              <a:solidFill>
                <a:srgbClr val="3333FF"/>
              </a:solidFill>
              <a:latin typeface="Times New Roman" pitchFamily="18" charset="0"/>
              <a:ea typeface="Calibri"/>
              <a:cs typeface="Times New Roman" pitchFamily="18" charset="0"/>
            </a:endParaRPr>
          </a:p>
          <a:p>
            <a:pPr>
              <a:spcAft>
                <a:spcPts val="0"/>
              </a:spcAft>
            </a:pPr>
            <a:r>
              <a:rPr lang="kk-KZ" dirty="0">
                <a:solidFill>
                  <a:srgbClr val="3333FF"/>
                </a:solidFill>
                <a:latin typeface="Times New Roman" pitchFamily="18" charset="0"/>
                <a:ea typeface="Calibri"/>
                <a:cs typeface="Times New Roman" pitchFamily="18" charset="0"/>
              </a:rPr>
              <a:t>2. Зайцев технологиясы. </a:t>
            </a:r>
            <a:endParaRPr lang="ru-RU" dirty="0">
              <a:solidFill>
                <a:srgbClr val="3333FF"/>
              </a:solidFill>
              <a:latin typeface="Times New Roman" pitchFamily="18" charset="0"/>
              <a:ea typeface="Calibri"/>
              <a:cs typeface="Times New Roman" pitchFamily="18" charset="0"/>
            </a:endParaRPr>
          </a:p>
          <a:p>
            <a:pPr>
              <a:spcAft>
                <a:spcPts val="0"/>
              </a:spcAft>
            </a:pPr>
            <a:r>
              <a:rPr lang="kk-KZ" dirty="0">
                <a:solidFill>
                  <a:srgbClr val="3333FF"/>
                </a:solidFill>
                <a:latin typeface="Times New Roman" pitchFamily="18" charset="0"/>
                <a:ea typeface="Calibri"/>
                <a:cs typeface="Times New Roman" pitchFamily="18" charset="0"/>
              </a:rPr>
              <a:t>3. Ойын технологиясы</a:t>
            </a:r>
            <a:r>
              <a:rPr lang="kk-KZ" dirty="0" smtClean="0">
                <a:solidFill>
                  <a:srgbClr val="3333FF"/>
                </a:solidFill>
                <a:latin typeface="Times New Roman" pitchFamily="18" charset="0"/>
                <a:ea typeface="Calibri"/>
                <a:cs typeface="Times New Roman" pitchFamily="18" charset="0"/>
              </a:rPr>
              <a:t>.</a:t>
            </a:r>
            <a:r>
              <a:rPr lang="en-US" dirty="0" smtClean="0">
                <a:solidFill>
                  <a:srgbClr val="3333FF"/>
                </a:solidFill>
                <a:latin typeface="Times New Roman" pitchFamily="18" charset="0"/>
                <a:ea typeface="Calibri"/>
                <a:cs typeface="Times New Roman" pitchFamily="18" charset="0"/>
              </a:rPr>
              <a:t> </a:t>
            </a:r>
            <a:endParaRPr lang="ru-RU" dirty="0">
              <a:solidFill>
                <a:srgbClr val="3333FF"/>
              </a:solidFill>
              <a:latin typeface="Times New Roman" pitchFamily="18" charset="0"/>
              <a:ea typeface="Calibri"/>
              <a:cs typeface="Times New Roman" pitchFamily="18" charset="0"/>
            </a:endParaRPr>
          </a:p>
          <a:p>
            <a:pPr>
              <a:spcAft>
                <a:spcPts val="0"/>
              </a:spcAft>
            </a:pPr>
            <a:r>
              <a:rPr lang="kk-KZ" dirty="0">
                <a:solidFill>
                  <a:srgbClr val="3333FF"/>
                </a:solidFill>
                <a:latin typeface="Times New Roman" pitchFamily="18" charset="0"/>
                <a:ea typeface="Calibri"/>
                <a:cs typeface="Times New Roman" pitchFamily="18" charset="0"/>
              </a:rPr>
              <a:t>4. ТРИЗ </a:t>
            </a:r>
            <a:r>
              <a:rPr lang="kk-KZ" dirty="0" smtClean="0">
                <a:solidFill>
                  <a:srgbClr val="3333FF"/>
                </a:solidFill>
                <a:latin typeface="Times New Roman" pitchFamily="18" charset="0"/>
                <a:ea typeface="Calibri"/>
                <a:cs typeface="Times New Roman" pitchFamily="18" charset="0"/>
              </a:rPr>
              <a:t>технологиясы.</a:t>
            </a:r>
            <a:endParaRPr lang="en-US" dirty="0" smtClean="0">
              <a:solidFill>
                <a:srgbClr val="3333FF"/>
              </a:solidFill>
              <a:latin typeface="Times New Roman" pitchFamily="18" charset="0"/>
              <a:ea typeface="Calibri"/>
              <a:cs typeface="Times New Roman" pitchFamily="18" charset="0"/>
            </a:endParaRPr>
          </a:p>
          <a:p>
            <a:pPr>
              <a:spcAft>
                <a:spcPts val="0"/>
              </a:spcAft>
            </a:pPr>
            <a:endParaRPr lang="ru-RU" dirty="0">
              <a:solidFill>
                <a:srgbClr val="3333FF"/>
              </a:solidFill>
              <a:latin typeface="Times New Roman" pitchFamily="18" charset="0"/>
              <a:ea typeface="Calibri"/>
              <a:cs typeface="Times New Roman" pitchFamily="18" charset="0"/>
            </a:endParaRPr>
          </a:p>
        </p:txBody>
      </p:sp>
    </p:spTree>
    <p:extLst>
      <p:ext uri="{BB962C8B-B14F-4D97-AF65-F5344CB8AC3E}">
        <p14:creationId xmlns="" xmlns:p14="http://schemas.microsoft.com/office/powerpoint/2010/main" val="23484788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5E53F3"/>
        </a:solidFill>
        <a:effectLst/>
      </p:bgPr>
    </p:bg>
    <p:spTree>
      <p:nvGrpSpPr>
        <p:cNvPr id="1" name=""/>
        <p:cNvGrpSpPr/>
        <p:nvPr/>
      </p:nvGrpSpPr>
      <p:grpSpPr>
        <a:xfrm>
          <a:off x="0" y="0"/>
          <a:ext cx="0" cy="0"/>
          <a:chOff x="0" y="0"/>
          <a:chExt cx="0" cy="0"/>
        </a:xfrm>
      </p:grpSpPr>
      <p:pic>
        <p:nvPicPr>
          <p:cNvPr id="5" name="Picture 2" descr="D:\Фотки\открытки\ою 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 y="1"/>
            <a:ext cx="9082088" cy="6724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Прямоугольник 5"/>
          <p:cNvSpPr/>
          <p:nvPr/>
        </p:nvSpPr>
        <p:spPr>
          <a:xfrm>
            <a:off x="971600" y="235821"/>
            <a:ext cx="7488832" cy="3046988"/>
          </a:xfrm>
          <a:prstGeom prst="rect">
            <a:avLst/>
          </a:prstGeom>
        </p:spPr>
        <p:txBody>
          <a:bodyPr wrap="square">
            <a:spAutoFit/>
          </a:bodyPr>
          <a:lstStyle/>
          <a:p>
            <a:r>
              <a:rPr lang="kk-KZ" sz="1600" b="1" dirty="0" smtClean="0">
                <a:ln w="18415" cmpd="sng">
                  <a:solidFill>
                    <a:srgbClr val="FFFF00"/>
                  </a:solidFill>
                  <a:prstDash val="solid"/>
                </a:ln>
                <a:solidFill>
                  <a:srgbClr val="FFFF00"/>
                </a:solidFill>
                <a:latin typeface="Times New Roman"/>
                <a:ea typeface="Times New Roman"/>
              </a:rPr>
              <a:t>Білім </a:t>
            </a:r>
            <a:r>
              <a:rPr lang="kk-KZ" sz="1600" b="1" dirty="0">
                <a:ln w="18415" cmpd="sng">
                  <a:solidFill>
                    <a:srgbClr val="FFFF00"/>
                  </a:solidFill>
                  <a:prstDash val="solid"/>
                </a:ln>
                <a:solidFill>
                  <a:srgbClr val="FFFF00"/>
                </a:solidFill>
                <a:latin typeface="Times New Roman"/>
                <a:ea typeface="Times New Roman"/>
              </a:rPr>
              <a:t>беру саласы: </a:t>
            </a:r>
            <a:r>
              <a:rPr lang="en-US" sz="1600" b="1" dirty="0" smtClean="0">
                <a:ln w="18415" cmpd="sng">
                  <a:solidFill>
                    <a:srgbClr val="FFFF00"/>
                  </a:solidFill>
                  <a:prstDash val="solid"/>
                </a:ln>
                <a:solidFill>
                  <a:srgbClr val="FFFF00"/>
                </a:solidFill>
                <a:latin typeface="Times New Roman"/>
                <a:ea typeface="Times New Roman"/>
              </a:rPr>
              <a:t> </a:t>
            </a:r>
            <a:r>
              <a:rPr lang="kk-KZ" sz="1600" dirty="0" smtClean="0">
                <a:ln w="18415" cmpd="sng">
                  <a:solidFill>
                    <a:srgbClr val="FFFF00"/>
                  </a:solidFill>
                  <a:prstDash val="solid"/>
                </a:ln>
                <a:solidFill>
                  <a:srgbClr val="FFFF00"/>
                </a:solidFill>
                <a:latin typeface="Times New Roman"/>
                <a:ea typeface="Times New Roman"/>
              </a:rPr>
              <a:t>«</a:t>
            </a:r>
            <a:r>
              <a:rPr lang="kk-KZ" sz="1600" dirty="0">
                <a:ln w="18415" cmpd="sng">
                  <a:solidFill>
                    <a:srgbClr val="FFFF00"/>
                  </a:solidFill>
                  <a:prstDash val="solid"/>
                </a:ln>
                <a:solidFill>
                  <a:srgbClr val="FFFF00"/>
                </a:solidFill>
                <a:latin typeface="Times New Roman"/>
                <a:ea typeface="Times New Roman"/>
              </a:rPr>
              <a:t>Шығармашылық»</a:t>
            </a:r>
          </a:p>
          <a:p>
            <a:r>
              <a:rPr lang="kk-KZ" sz="1600" b="1" dirty="0">
                <a:ln w="18415" cmpd="sng">
                  <a:solidFill>
                    <a:srgbClr val="FFFF00"/>
                  </a:solidFill>
                  <a:prstDash val="solid"/>
                </a:ln>
                <a:solidFill>
                  <a:srgbClr val="FFFF00"/>
                </a:solidFill>
                <a:latin typeface="Times New Roman"/>
                <a:ea typeface="Times New Roman"/>
              </a:rPr>
              <a:t>Бөлігі: </a:t>
            </a:r>
            <a:r>
              <a:rPr lang="kk-KZ" sz="1600" dirty="0">
                <a:ln w="18415" cmpd="sng">
                  <a:solidFill>
                    <a:srgbClr val="FFFF00"/>
                  </a:solidFill>
                  <a:prstDash val="solid"/>
                </a:ln>
                <a:solidFill>
                  <a:srgbClr val="FFFF00"/>
                </a:solidFill>
                <a:latin typeface="Times New Roman"/>
                <a:ea typeface="Times New Roman"/>
              </a:rPr>
              <a:t>«Мүсіндеу»</a:t>
            </a:r>
          </a:p>
          <a:p>
            <a:r>
              <a:rPr lang="kk-KZ" sz="1600" b="1" dirty="0" smtClean="0">
                <a:ln w="18415" cmpd="sng">
                  <a:solidFill>
                    <a:srgbClr val="FFFF00"/>
                  </a:solidFill>
                  <a:prstDash val="solid"/>
                </a:ln>
                <a:solidFill>
                  <a:srgbClr val="FFFF00"/>
                </a:solidFill>
                <a:latin typeface="Times New Roman" pitchFamily="18" charset="0"/>
                <a:ea typeface="Times New Roman"/>
                <a:cs typeface="Times New Roman" pitchFamily="18" charset="0"/>
              </a:rPr>
              <a:t>Сабақтын </a:t>
            </a:r>
            <a:r>
              <a:rPr lang="en-US" sz="1600" b="1" dirty="0" smtClean="0">
                <a:ln w="18415" cmpd="sng">
                  <a:solidFill>
                    <a:srgbClr val="FFFF00"/>
                  </a:solidFill>
                  <a:prstDash val="solid"/>
                </a:ln>
                <a:solidFill>
                  <a:srgbClr val="FFFF00"/>
                </a:solidFill>
                <a:latin typeface="Times New Roman" pitchFamily="18" charset="0"/>
                <a:ea typeface="Calibri"/>
                <a:cs typeface="Times New Roman" pitchFamily="18" charset="0"/>
              </a:rPr>
              <a:t>m</a:t>
            </a:r>
            <a:r>
              <a:rPr lang="kk-KZ" sz="1600" b="1" dirty="0" smtClean="0">
                <a:ln w="18415" cmpd="sng">
                  <a:solidFill>
                    <a:srgbClr val="FFFF00"/>
                  </a:solidFill>
                  <a:prstDash val="solid"/>
                </a:ln>
                <a:solidFill>
                  <a:srgbClr val="FFFF00"/>
                </a:solidFill>
                <a:latin typeface="Times New Roman" pitchFamily="18" charset="0"/>
                <a:ea typeface="Calibri"/>
                <a:cs typeface="Times New Roman" pitchFamily="18" charset="0"/>
              </a:rPr>
              <a:t>ақырыбы</a:t>
            </a:r>
            <a:r>
              <a:rPr lang="kk-KZ" sz="1600" b="1" dirty="0">
                <a:ln w="18415" cmpd="sng">
                  <a:solidFill>
                    <a:srgbClr val="FFFF00"/>
                  </a:solidFill>
                  <a:prstDash val="solid"/>
                </a:ln>
                <a:solidFill>
                  <a:srgbClr val="FFFF00"/>
                </a:solidFill>
                <a:latin typeface="Times New Roman" pitchFamily="18" charset="0"/>
                <a:ea typeface="Calibri"/>
                <a:cs typeface="Times New Roman" pitchFamily="18" charset="0"/>
              </a:rPr>
              <a:t>: «</a:t>
            </a:r>
            <a:r>
              <a:rPr lang="kk-KZ" sz="1600" dirty="0">
                <a:ln w="18415" cmpd="sng">
                  <a:solidFill>
                    <a:srgbClr val="FFFF00"/>
                  </a:solidFill>
                  <a:prstDash val="solid"/>
                </a:ln>
                <a:solidFill>
                  <a:srgbClr val="FFFF00"/>
                </a:solidFill>
                <a:latin typeface="Times New Roman" pitchFamily="18" charset="0"/>
                <a:ea typeface="Calibri"/>
                <a:cs typeface="Times New Roman" pitchFamily="18" charset="0"/>
              </a:rPr>
              <a:t>Бауырсақ жол бойымен домалап келеді»</a:t>
            </a:r>
            <a:endParaRPr lang="kk-KZ" sz="1600" dirty="0">
              <a:ln w="18415" cmpd="sng">
                <a:solidFill>
                  <a:srgbClr val="FFFF00"/>
                </a:solidFill>
                <a:prstDash val="solid"/>
              </a:ln>
              <a:solidFill>
                <a:srgbClr val="FFFF00"/>
              </a:solidFill>
              <a:latin typeface="Times New Roman" pitchFamily="18" charset="0"/>
              <a:cs typeface="Times New Roman" pitchFamily="18" charset="0"/>
            </a:endParaRPr>
          </a:p>
          <a:p>
            <a:pPr lvl="0"/>
            <a:r>
              <a:rPr lang="kk-KZ" sz="1600" b="1" dirty="0">
                <a:ln w="18415" cmpd="sng">
                  <a:solidFill>
                    <a:srgbClr val="FFFF00"/>
                  </a:solidFill>
                  <a:prstDash val="solid"/>
                </a:ln>
                <a:solidFill>
                  <a:srgbClr val="FFFF00"/>
                </a:solidFill>
                <a:latin typeface="Times New Roman" pitchFamily="18" charset="0"/>
                <a:cs typeface="Times New Roman" pitchFamily="18" charset="0"/>
              </a:rPr>
              <a:t>Мақсаты: </a:t>
            </a:r>
            <a:r>
              <a:rPr lang="kk-KZ" sz="1600" dirty="0">
                <a:ln w="18415" cmpd="sng">
                  <a:solidFill>
                    <a:srgbClr val="FFFF00"/>
                  </a:solidFill>
                  <a:prstDash val="solid"/>
                </a:ln>
                <a:solidFill>
                  <a:srgbClr val="FFFF00"/>
                </a:solidFill>
                <a:latin typeface="Times New Roman" pitchFamily="18" charset="0"/>
                <a:ea typeface="Calibri"/>
                <a:cs typeface="Times New Roman" pitchFamily="18" charset="0"/>
              </a:rPr>
              <a:t>Балаларды ертегілерден қарапайым сюжетті бейнелеуге тарту. </a:t>
            </a:r>
            <a:endParaRPr lang="en-US" sz="1600" dirty="0" smtClean="0">
              <a:ln w="18415" cmpd="sng">
                <a:solidFill>
                  <a:srgbClr val="FFFF00"/>
                </a:solidFill>
                <a:prstDash val="solid"/>
              </a:ln>
              <a:solidFill>
                <a:srgbClr val="FFFF00"/>
              </a:solidFill>
              <a:latin typeface="Times New Roman" pitchFamily="18" charset="0"/>
              <a:ea typeface="Calibri"/>
              <a:cs typeface="Times New Roman" pitchFamily="18" charset="0"/>
            </a:endParaRPr>
          </a:p>
          <a:p>
            <a:pPr lvl="0"/>
            <a:r>
              <a:rPr lang="kk-KZ" sz="1600" dirty="0" smtClean="0">
                <a:ln w="18415" cmpd="sng">
                  <a:solidFill>
                    <a:srgbClr val="FFFF00"/>
                  </a:solidFill>
                  <a:prstDash val="solid"/>
                </a:ln>
                <a:solidFill>
                  <a:srgbClr val="FFFF00"/>
                </a:solidFill>
                <a:latin typeface="Times New Roman" pitchFamily="18" charset="0"/>
                <a:ea typeface="Calibri"/>
                <a:cs typeface="Times New Roman" pitchFamily="18" charset="0"/>
              </a:rPr>
              <a:t>Алақан </a:t>
            </a:r>
            <a:r>
              <a:rPr lang="kk-KZ" sz="1600" dirty="0">
                <a:ln w="18415" cmpd="sng">
                  <a:solidFill>
                    <a:srgbClr val="FFFF00"/>
                  </a:solidFill>
                  <a:prstDash val="solid"/>
                </a:ln>
                <a:solidFill>
                  <a:srgbClr val="FFFF00"/>
                </a:solidFill>
                <a:latin typeface="Times New Roman" pitchFamily="18" charset="0"/>
                <a:ea typeface="Calibri"/>
                <a:cs typeface="Times New Roman" pitchFamily="18" charset="0"/>
              </a:rPr>
              <a:t>арасына салып домалақтау тәсілін үйрету. Пішінді бұзбай, таза,</a:t>
            </a:r>
            <a:r>
              <a:rPr lang="en-US" sz="1600" dirty="0">
                <a:ln w="18415" cmpd="sng">
                  <a:solidFill>
                    <a:srgbClr val="FFFF00"/>
                  </a:solidFill>
                  <a:prstDash val="solid"/>
                </a:ln>
                <a:solidFill>
                  <a:srgbClr val="FFFF00"/>
                </a:solidFill>
                <a:latin typeface="Times New Roman" pitchFamily="18" charset="0"/>
                <a:ea typeface="Calibri"/>
                <a:cs typeface="Times New Roman" pitchFamily="18" charset="0"/>
              </a:rPr>
              <a:t> </a:t>
            </a:r>
            <a:r>
              <a:rPr lang="kk-KZ" sz="1600" dirty="0">
                <a:ln w="18415" cmpd="sng">
                  <a:solidFill>
                    <a:srgbClr val="FFFF00"/>
                  </a:solidFill>
                  <a:prstDash val="solid"/>
                </a:ln>
                <a:solidFill>
                  <a:srgbClr val="FFFF00"/>
                </a:solidFill>
                <a:latin typeface="Times New Roman" pitchFamily="18" charset="0"/>
                <a:ea typeface="Calibri"/>
                <a:cs typeface="Times New Roman" pitchFamily="18" charset="0"/>
              </a:rPr>
              <a:t> ұқыпты орындауға тәрбиелеу</a:t>
            </a:r>
            <a:r>
              <a:rPr lang="kk-KZ" sz="1600" dirty="0" smtClean="0">
                <a:ln w="18415" cmpd="sng">
                  <a:solidFill>
                    <a:srgbClr val="FFFF00"/>
                  </a:solidFill>
                  <a:prstDash val="solid"/>
                </a:ln>
                <a:solidFill>
                  <a:srgbClr val="FFFF00"/>
                </a:solidFill>
                <a:latin typeface="Times New Roman" pitchFamily="18" charset="0"/>
                <a:ea typeface="Calibri"/>
                <a:cs typeface="Times New Roman" pitchFamily="18" charset="0"/>
              </a:rPr>
              <a:t>.</a:t>
            </a:r>
            <a:endParaRPr lang="kk-KZ" sz="1600" i="1" dirty="0">
              <a:ln w="18415" cmpd="sng">
                <a:solidFill>
                  <a:srgbClr val="FFFF00"/>
                </a:solidFill>
                <a:prstDash val="solid"/>
              </a:ln>
              <a:solidFill>
                <a:srgbClr val="FFFF00"/>
              </a:solidFill>
              <a:latin typeface="Times New Roman" pitchFamily="18" charset="0"/>
              <a:ea typeface="Times New Roman"/>
              <a:cs typeface="Times New Roman" pitchFamily="18" charset="0"/>
            </a:endParaRPr>
          </a:p>
          <a:p>
            <a:pPr lvl="0">
              <a:tabLst>
                <a:tab pos="2019300" algn="l"/>
              </a:tabLst>
            </a:pPr>
            <a:r>
              <a:rPr lang="kk-KZ" sz="1600" b="1" dirty="0">
                <a:ln w="18415" cmpd="sng">
                  <a:solidFill>
                    <a:srgbClr val="FFFF00"/>
                  </a:solidFill>
                  <a:prstDash val="solid"/>
                </a:ln>
                <a:solidFill>
                  <a:srgbClr val="FFFF00"/>
                </a:solidFill>
                <a:latin typeface="Times New Roman" pitchFamily="18" charset="0"/>
                <a:ea typeface="Calibri"/>
                <a:cs typeface="Times New Roman" pitchFamily="18" charset="0"/>
              </a:rPr>
              <a:t>Билингвалдық компонент: </a:t>
            </a:r>
            <a:r>
              <a:rPr lang="kk-KZ" sz="1600" dirty="0">
                <a:ln w="18415" cmpd="sng">
                  <a:solidFill>
                    <a:srgbClr val="FFFF00"/>
                  </a:solidFill>
                  <a:prstDash val="solid"/>
                </a:ln>
                <a:solidFill>
                  <a:srgbClr val="FFFF00"/>
                </a:solidFill>
                <a:latin typeface="Times New Roman"/>
                <a:ea typeface="Calibri"/>
              </a:rPr>
              <a:t>Бауырсақ ертегісі - сказка </a:t>
            </a:r>
            <a:r>
              <a:rPr lang="kk-KZ" sz="1600" dirty="0" smtClean="0">
                <a:ln w="18415" cmpd="sng">
                  <a:solidFill>
                    <a:srgbClr val="FFFF00"/>
                  </a:solidFill>
                  <a:prstDash val="solid"/>
                </a:ln>
                <a:solidFill>
                  <a:srgbClr val="FFFF00"/>
                </a:solidFill>
                <a:latin typeface="Times New Roman"/>
                <a:ea typeface="Calibri"/>
              </a:rPr>
              <a:t>колобок</a:t>
            </a:r>
            <a:r>
              <a:rPr lang="en-US" sz="1600" dirty="0" smtClean="0">
                <a:ln w="18415" cmpd="sng">
                  <a:solidFill>
                    <a:srgbClr val="FFFF00"/>
                  </a:solidFill>
                  <a:prstDash val="solid"/>
                </a:ln>
                <a:solidFill>
                  <a:srgbClr val="FFFF00"/>
                </a:solidFill>
                <a:latin typeface="Times New Roman"/>
                <a:ea typeface="Calibri"/>
              </a:rPr>
              <a:t> </a:t>
            </a:r>
            <a:r>
              <a:rPr lang="kk-KZ" sz="1600" dirty="0" smtClean="0">
                <a:ln w="18415" cmpd="sng">
                  <a:solidFill>
                    <a:srgbClr val="FFFF00"/>
                  </a:solidFill>
                  <a:prstDash val="solid"/>
                </a:ln>
                <a:solidFill>
                  <a:srgbClr val="FFFF00"/>
                </a:solidFill>
                <a:latin typeface="Times New Roman"/>
                <a:ea typeface="Calibri"/>
              </a:rPr>
              <a:t>-</a:t>
            </a:r>
            <a:r>
              <a:rPr lang="en-US" sz="1600" dirty="0" smtClean="0">
                <a:ln w="18415" cmpd="sng">
                  <a:solidFill>
                    <a:srgbClr val="FFFF00"/>
                  </a:solidFill>
                  <a:prstDash val="solid"/>
                </a:ln>
                <a:solidFill>
                  <a:srgbClr val="FFFF00"/>
                </a:solidFill>
                <a:latin typeface="Times New Roman"/>
                <a:ea typeface="Calibri"/>
              </a:rPr>
              <a:t> </a:t>
            </a:r>
            <a:r>
              <a:rPr lang="kk-KZ" sz="1600" dirty="0" smtClean="0">
                <a:ln w="18415" cmpd="sng">
                  <a:solidFill>
                    <a:srgbClr val="FFFF00"/>
                  </a:solidFill>
                  <a:prstDash val="solid"/>
                </a:ln>
                <a:solidFill>
                  <a:srgbClr val="FFFF00"/>
                </a:solidFill>
                <a:latin typeface="Times New Roman"/>
                <a:ea typeface="Calibri"/>
              </a:rPr>
              <a:t>tale </a:t>
            </a:r>
            <a:r>
              <a:rPr lang="kk-KZ" sz="1600" dirty="0">
                <a:ln w="18415" cmpd="sng">
                  <a:solidFill>
                    <a:srgbClr val="FFFF00"/>
                  </a:solidFill>
                  <a:prstDash val="solid"/>
                </a:ln>
                <a:solidFill>
                  <a:srgbClr val="FFFF00"/>
                </a:solidFill>
                <a:latin typeface="Times New Roman"/>
                <a:ea typeface="Calibri"/>
              </a:rPr>
              <a:t>bun.</a:t>
            </a:r>
            <a:endParaRPr lang="ru-RU" sz="1600" dirty="0">
              <a:ln w="18415" cmpd="sng">
                <a:solidFill>
                  <a:srgbClr val="FFFF00"/>
                </a:solidFill>
                <a:prstDash val="solid"/>
              </a:ln>
              <a:solidFill>
                <a:srgbClr val="FFFF00"/>
              </a:solidFill>
              <a:latin typeface="Times New Roman" pitchFamily="18" charset="0"/>
              <a:ea typeface="Calibri"/>
              <a:cs typeface="Times New Roman" pitchFamily="18" charset="0"/>
            </a:endParaRPr>
          </a:p>
          <a:p>
            <a:r>
              <a:rPr lang="kk-KZ" sz="1600" dirty="0" smtClean="0">
                <a:ln w="18415" cmpd="sng">
                  <a:solidFill>
                    <a:srgbClr val="FFFF00"/>
                  </a:solidFill>
                  <a:prstDash val="solid"/>
                </a:ln>
                <a:solidFill>
                  <a:srgbClr val="FFFF00"/>
                </a:solidFill>
                <a:latin typeface="Times New Roman"/>
                <a:ea typeface="Times New Roman"/>
              </a:rPr>
              <a:t>Мүсіндеу </a:t>
            </a:r>
            <a:r>
              <a:rPr lang="kk-KZ" sz="1600" dirty="0">
                <a:ln w="18415" cmpd="sng">
                  <a:solidFill>
                    <a:srgbClr val="FFFF00"/>
                  </a:solidFill>
                  <a:prstDash val="solid"/>
                </a:ln>
                <a:solidFill>
                  <a:srgbClr val="FFFF00"/>
                </a:solidFill>
                <a:latin typeface="Times New Roman"/>
                <a:ea typeface="Times New Roman"/>
              </a:rPr>
              <a:t>оқу іс-әрекетінде қалыпсыз тәсілдер қолданылады. </a:t>
            </a:r>
            <a:endParaRPr lang="en-US" sz="1600" dirty="0" smtClean="0">
              <a:ln w="18415" cmpd="sng">
                <a:solidFill>
                  <a:srgbClr val="FFFF00"/>
                </a:solidFill>
                <a:prstDash val="solid"/>
              </a:ln>
              <a:solidFill>
                <a:srgbClr val="FFFF00"/>
              </a:solidFill>
              <a:latin typeface="Times New Roman"/>
              <a:ea typeface="Times New Roman"/>
            </a:endParaRPr>
          </a:p>
          <a:p>
            <a:r>
              <a:rPr lang="kk-KZ" sz="1600" b="1" dirty="0" smtClean="0">
                <a:ln w="18415" cmpd="sng">
                  <a:solidFill>
                    <a:srgbClr val="FFFF00"/>
                  </a:solidFill>
                  <a:prstDash val="solid"/>
                </a:ln>
                <a:solidFill>
                  <a:srgbClr val="FFFF00"/>
                </a:solidFill>
                <a:latin typeface="Times New Roman"/>
                <a:ea typeface="Times New Roman"/>
              </a:rPr>
              <a:t>Мәселе</a:t>
            </a:r>
            <a:r>
              <a:rPr lang="kk-KZ" sz="1600" b="1" dirty="0">
                <a:ln w="18415" cmpd="sng">
                  <a:solidFill>
                    <a:srgbClr val="FFFF00"/>
                  </a:solidFill>
                  <a:prstDash val="solid"/>
                </a:ln>
                <a:solidFill>
                  <a:srgbClr val="FFFF00"/>
                </a:solidFill>
                <a:latin typeface="Times New Roman"/>
                <a:ea typeface="Times New Roman"/>
              </a:rPr>
              <a:t>: </a:t>
            </a:r>
            <a:r>
              <a:rPr lang="kk-KZ" sz="1600" dirty="0">
                <a:ln w="18415" cmpd="sng">
                  <a:solidFill>
                    <a:srgbClr val="FFFF00"/>
                  </a:solidFill>
                  <a:prstDash val="solid"/>
                </a:ln>
                <a:solidFill>
                  <a:srgbClr val="FFFF00"/>
                </a:solidFill>
                <a:latin typeface="Times New Roman"/>
                <a:ea typeface="Times New Roman"/>
              </a:rPr>
              <a:t>Бала мүсіндеуді тек қана ермексазбен мүсіндеп қоймай, </a:t>
            </a:r>
            <a:r>
              <a:rPr lang="kk-KZ" sz="1600" dirty="0" smtClean="0">
                <a:ln w="18415" cmpd="sng">
                  <a:solidFill>
                    <a:srgbClr val="FFFF00"/>
                  </a:solidFill>
                  <a:prstDash val="solid"/>
                </a:ln>
                <a:solidFill>
                  <a:srgbClr val="FFFF00"/>
                </a:solidFill>
                <a:latin typeface="Times New Roman"/>
                <a:ea typeface="Times New Roman"/>
              </a:rPr>
              <a:t>түрлі</a:t>
            </a:r>
            <a:r>
              <a:rPr lang="en-US" sz="1600" dirty="0" smtClean="0">
                <a:ln w="18415" cmpd="sng">
                  <a:solidFill>
                    <a:srgbClr val="FFFF00"/>
                  </a:solidFill>
                  <a:prstDash val="solid"/>
                </a:ln>
                <a:solidFill>
                  <a:srgbClr val="FFFF00"/>
                </a:solidFill>
                <a:latin typeface="Times New Roman"/>
                <a:ea typeface="Times New Roman"/>
              </a:rPr>
              <a:t> </a:t>
            </a:r>
            <a:r>
              <a:rPr lang="kk-KZ" sz="1600" dirty="0" smtClean="0">
                <a:ln w="18415" cmpd="sng">
                  <a:solidFill>
                    <a:srgbClr val="FFFF00"/>
                  </a:solidFill>
                  <a:prstDash val="solid"/>
                </a:ln>
                <a:solidFill>
                  <a:srgbClr val="FFFF00"/>
                </a:solidFill>
                <a:latin typeface="Times New Roman"/>
                <a:ea typeface="Times New Roman"/>
              </a:rPr>
              <a:t>-</a:t>
            </a:r>
            <a:r>
              <a:rPr lang="en-US" sz="1600" dirty="0" smtClean="0">
                <a:ln w="18415" cmpd="sng">
                  <a:solidFill>
                    <a:srgbClr val="FFFF00"/>
                  </a:solidFill>
                  <a:prstDash val="solid"/>
                </a:ln>
                <a:solidFill>
                  <a:srgbClr val="FFFF00"/>
                </a:solidFill>
                <a:latin typeface="Times New Roman"/>
                <a:ea typeface="Times New Roman"/>
              </a:rPr>
              <a:t> </a:t>
            </a:r>
            <a:r>
              <a:rPr lang="kk-KZ" sz="1600" dirty="0" smtClean="0">
                <a:ln w="18415" cmpd="sng">
                  <a:solidFill>
                    <a:srgbClr val="FFFF00"/>
                  </a:solidFill>
                  <a:prstDash val="solid"/>
                </a:ln>
                <a:solidFill>
                  <a:srgbClr val="FFFF00"/>
                </a:solidFill>
                <a:latin typeface="Times New Roman"/>
                <a:ea typeface="Times New Roman"/>
              </a:rPr>
              <a:t>түсті </a:t>
            </a:r>
            <a:r>
              <a:rPr lang="kk-KZ" sz="1600" dirty="0">
                <a:ln w="18415" cmpd="sng">
                  <a:solidFill>
                    <a:srgbClr val="FFFF00"/>
                  </a:solidFill>
                  <a:prstDash val="solid"/>
                </a:ln>
                <a:solidFill>
                  <a:srgbClr val="FFFF00"/>
                </a:solidFill>
                <a:latin typeface="Times New Roman"/>
                <a:ea typeface="Times New Roman"/>
              </a:rPr>
              <a:t>қамырмен мүсіндеуді қолдануға болады. </a:t>
            </a:r>
            <a:endParaRPr lang="en-US" sz="1600" dirty="0" smtClean="0">
              <a:ln w="18415" cmpd="sng">
                <a:solidFill>
                  <a:srgbClr val="FFFF00"/>
                </a:solidFill>
                <a:prstDash val="solid"/>
              </a:ln>
              <a:solidFill>
                <a:srgbClr val="FFFF00"/>
              </a:solidFill>
              <a:latin typeface="Times New Roman"/>
              <a:ea typeface="Times New Roman"/>
            </a:endParaRPr>
          </a:p>
          <a:p>
            <a:r>
              <a:rPr lang="kk-KZ" sz="1600" dirty="0">
                <a:ln w="18415" cmpd="sng">
                  <a:solidFill>
                    <a:srgbClr val="FFFF00"/>
                  </a:solidFill>
                  <a:prstDash val="solid"/>
                </a:ln>
                <a:solidFill>
                  <a:srgbClr val="FFFF00"/>
                </a:solidFill>
                <a:latin typeface="Times New Roman"/>
                <a:ea typeface="Times New Roman"/>
              </a:rPr>
              <a:t>Бұл сабақта балалар бауырсақ ертегісін слайд түрінде тамашалап, бауырсақты қамырмен мүсіндеді. </a:t>
            </a:r>
          </a:p>
        </p:txBody>
      </p:sp>
      <p:pic>
        <p:nvPicPr>
          <p:cNvPr id="2050" name="Picture 2" descr="C:\Documents and Settings\Admin\Рабочий стол\Новая папка (10)\Новый рисунок.bmp"/>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612560" y="4461634"/>
            <a:ext cx="1800200" cy="1800000"/>
          </a:xfrm>
          <a:prstGeom prst="rect">
            <a:avLst/>
          </a:prstGeom>
          <a:solidFill>
            <a:srgbClr val="FFFFFF">
              <a:shade val="85000"/>
            </a:srgbClr>
          </a:solidFill>
          <a:ln w="190500" cap="rnd">
            <a:solidFill>
              <a:srgbClr val="FF660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2052" name="Picture 4" descr="C:\Documents and Settings\Admin\Рабочий стол\Новая папка (10)\Новый рисунок (1).bmp"/>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24466" t="2478" r="7195" b="14534"/>
          <a:stretch/>
        </p:blipFill>
        <p:spPr bwMode="auto">
          <a:xfrm>
            <a:off x="-2340768" y="4221088"/>
            <a:ext cx="1781800" cy="1800000"/>
          </a:xfrm>
          <a:prstGeom prst="ellipse">
            <a:avLst/>
          </a:prstGeom>
          <a:solidFill>
            <a:srgbClr val="FFC000"/>
          </a:solidFill>
          <a:ln w="190500" cap="rnd">
            <a:solidFill>
              <a:srgbClr val="FFC00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053" name="Picture 5" descr="C:\Documents and Settings\Admin\Рабочий стол\Новая папка (10)\Новый рисунок (2).bmp"/>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765782" y="4221088"/>
            <a:ext cx="1900467" cy="1800000"/>
          </a:xfrm>
          <a:prstGeom prst="ellipse">
            <a:avLst/>
          </a:prstGeom>
          <a:solidFill>
            <a:srgbClr val="FFC000"/>
          </a:solidFill>
          <a:ln w="190500" cap="rnd">
            <a:solidFill>
              <a:srgbClr val="FFC00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 xmlns:p14="http://schemas.microsoft.com/office/powerpoint/2010/main" val="7855537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519"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827584" y="692696"/>
            <a:ext cx="7488832" cy="2074414"/>
          </a:xfrm>
          <a:prstGeom prst="rect">
            <a:avLst/>
          </a:prstGeom>
          <a:ln>
            <a:noFill/>
          </a:ln>
        </p:spPr>
        <p:txBody>
          <a:bodyPr wrap="square">
            <a:spAutoFit/>
          </a:bodyPr>
          <a:lstStyle/>
          <a:p>
            <a:pPr>
              <a:lnSpc>
                <a:spcPct val="115000"/>
              </a:lnSpc>
              <a:spcAft>
                <a:spcPts val="1000"/>
              </a:spcAft>
            </a:pPr>
            <a:r>
              <a:rPr lang="kk-KZ" sz="1600" i="1" dirty="0" smtClean="0">
                <a:ln>
                  <a:solidFill>
                    <a:srgbClr val="0000CC"/>
                  </a:solidFill>
                </a:ln>
                <a:solidFill>
                  <a:srgbClr val="0000CC"/>
                </a:solidFill>
                <a:latin typeface="Times New Roman" pitchFamily="18" charset="0"/>
                <a:ea typeface="Calibri"/>
                <a:cs typeface="Times New Roman" pitchFamily="18" charset="0"/>
              </a:rPr>
              <a:t>Тақырыбы: </a:t>
            </a:r>
            <a:r>
              <a:rPr lang="kk-KZ" sz="1600" i="1" dirty="0">
                <a:ln>
                  <a:solidFill>
                    <a:srgbClr val="0000CC"/>
                  </a:solidFill>
                </a:ln>
                <a:solidFill>
                  <a:srgbClr val="0000CC"/>
                </a:solidFill>
                <a:latin typeface="Times New Roman" pitchFamily="18" charset="0"/>
                <a:ea typeface="Calibri"/>
                <a:cs typeface="Times New Roman" pitchFamily="18" charset="0"/>
              </a:rPr>
              <a:t>«Менің үйдегі достарым». </a:t>
            </a:r>
            <a:r>
              <a:rPr lang="en-US" sz="1600" i="1" dirty="0" smtClean="0">
                <a:ln>
                  <a:solidFill>
                    <a:srgbClr val="0000CC"/>
                  </a:solidFill>
                </a:ln>
                <a:solidFill>
                  <a:srgbClr val="0000CC"/>
                </a:solidFill>
                <a:latin typeface="Times New Roman" pitchFamily="18" charset="0"/>
                <a:ea typeface="Calibri"/>
                <a:cs typeface="Times New Roman" pitchFamily="18" charset="0"/>
              </a:rPr>
              <a:t>                                                                            </a:t>
            </a:r>
            <a:r>
              <a:rPr lang="kk-KZ" sz="1600" i="1" dirty="0" smtClean="0">
                <a:ln>
                  <a:solidFill>
                    <a:srgbClr val="0000CC"/>
                  </a:solidFill>
                </a:ln>
                <a:solidFill>
                  <a:srgbClr val="0000CC"/>
                </a:solidFill>
                <a:latin typeface="Times New Roman" pitchFamily="18" charset="0"/>
                <a:ea typeface="Calibri"/>
                <a:cs typeface="Times New Roman" pitchFamily="18" charset="0"/>
              </a:rPr>
              <a:t>Мақсаты: Адамгершілік </a:t>
            </a:r>
            <a:r>
              <a:rPr lang="kk-KZ" sz="1600" i="1" dirty="0">
                <a:ln>
                  <a:solidFill>
                    <a:srgbClr val="0000CC"/>
                  </a:solidFill>
                </a:ln>
                <a:solidFill>
                  <a:srgbClr val="0000CC"/>
                </a:solidFill>
                <a:latin typeface="Times New Roman" pitchFamily="18" charset="0"/>
                <a:ea typeface="Calibri"/>
                <a:cs typeface="Times New Roman" pitchFamily="18" charset="0"/>
              </a:rPr>
              <a:t>ережелерін, нормасы мен ұстанымдарын ұғындыру және оны күнделікті өмірде дұрыс қолдана білуге үйрету. Қайырымдылық, сезімталдық, әділеттік, еңбекқорлық, татулық, достық жайлы қарапайым түсінік беру. </a:t>
            </a:r>
            <a:r>
              <a:rPr lang="en-US" sz="1600" i="1" dirty="0">
                <a:ln>
                  <a:solidFill>
                    <a:srgbClr val="0000CC"/>
                  </a:solidFill>
                </a:ln>
                <a:solidFill>
                  <a:srgbClr val="0000CC"/>
                </a:solidFill>
                <a:latin typeface="Times New Roman" pitchFamily="18" charset="0"/>
                <a:ea typeface="Calibri"/>
                <a:cs typeface="Times New Roman" pitchFamily="18" charset="0"/>
              </a:rPr>
              <a:t> </a:t>
            </a:r>
            <a:r>
              <a:rPr lang="en-US" sz="1600" i="1" dirty="0" smtClean="0">
                <a:ln>
                  <a:solidFill>
                    <a:srgbClr val="0000CC"/>
                  </a:solidFill>
                </a:ln>
                <a:solidFill>
                  <a:srgbClr val="0000CC"/>
                </a:solidFill>
                <a:latin typeface="Times New Roman" pitchFamily="18" charset="0"/>
                <a:ea typeface="Calibri"/>
                <a:cs typeface="Times New Roman" pitchFamily="18" charset="0"/>
              </a:rPr>
              <a:t>                                                                                                                    </a:t>
            </a:r>
            <a:r>
              <a:rPr lang="kk-KZ" sz="1600" i="1" dirty="0" smtClean="0">
                <a:ln>
                  <a:solidFill>
                    <a:srgbClr val="0000CC"/>
                  </a:solidFill>
                </a:ln>
                <a:solidFill>
                  <a:srgbClr val="0000CC"/>
                </a:solidFill>
                <a:latin typeface="Times New Roman" pitchFamily="18" charset="0"/>
                <a:ea typeface="Calibri"/>
                <a:cs typeface="Times New Roman" pitchFamily="18" charset="0"/>
              </a:rPr>
              <a:t>Билингвалды </a:t>
            </a:r>
            <a:r>
              <a:rPr lang="kk-KZ" sz="1600" i="1" dirty="0">
                <a:ln>
                  <a:solidFill>
                    <a:srgbClr val="0000CC"/>
                  </a:solidFill>
                </a:ln>
                <a:solidFill>
                  <a:srgbClr val="0000CC"/>
                </a:solidFill>
                <a:latin typeface="Times New Roman" pitchFamily="18" charset="0"/>
                <a:ea typeface="Calibri"/>
                <a:cs typeface="Times New Roman" pitchFamily="18" charset="0"/>
              </a:rPr>
              <a:t>компонент:  Үй жануарлары-домашние </a:t>
            </a:r>
            <a:r>
              <a:rPr lang="kk-KZ" sz="1600" i="1" dirty="0" smtClean="0">
                <a:ln>
                  <a:solidFill>
                    <a:srgbClr val="0000CC"/>
                  </a:solidFill>
                </a:ln>
                <a:solidFill>
                  <a:srgbClr val="0000CC"/>
                </a:solidFill>
                <a:latin typeface="Times New Roman" pitchFamily="18" charset="0"/>
                <a:ea typeface="Calibri"/>
                <a:cs typeface="Times New Roman" pitchFamily="18" charset="0"/>
              </a:rPr>
              <a:t>животные-</a:t>
            </a:r>
            <a:r>
              <a:rPr lang="en-US" sz="1600" i="1" dirty="0" smtClean="0">
                <a:ln>
                  <a:solidFill>
                    <a:srgbClr val="0000CC"/>
                  </a:solidFill>
                </a:ln>
                <a:solidFill>
                  <a:srgbClr val="0000CC"/>
                </a:solidFill>
                <a:latin typeface="Times New Roman" pitchFamily="18" charset="0"/>
                <a:ea typeface="Calibri"/>
                <a:cs typeface="Times New Roman" pitchFamily="18" charset="0"/>
              </a:rPr>
              <a:t>                              </a:t>
            </a:r>
            <a:r>
              <a:rPr lang="kk-KZ" sz="1600" i="1" dirty="0" smtClean="0">
                <a:ln>
                  <a:solidFill>
                    <a:srgbClr val="0000CC"/>
                  </a:solidFill>
                </a:ln>
                <a:solidFill>
                  <a:srgbClr val="0000CC"/>
                </a:solidFill>
                <a:latin typeface="Times New Roman" pitchFamily="18" charset="0"/>
                <a:ea typeface="Calibri"/>
                <a:cs typeface="Times New Roman" pitchFamily="18" charset="0"/>
              </a:rPr>
              <a:t>Сабақта </a:t>
            </a:r>
            <a:r>
              <a:rPr lang="kk-KZ" sz="1600" i="1" dirty="0">
                <a:ln>
                  <a:solidFill>
                    <a:srgbClr val="0000CC"/>
                  </a:solidFill>
                </a:ln>
                <a:solidFill>
                  <a:srgbClr val="0000CC"/>
                </a:solidFill>
                <a:latin typeface="Times New Roman" pitchFamily="18" charset="0"/>
                <a:ea typeface="Calibri"/>
                <a:cs typeface="Times New Roman" pitchFamily="18" charset="0"/>
              </a:rPr>
              <a:t>жайлау макетін қолдану, бұл көрініс оларды қатты қызықтырады. Содан кейін олар өз сезінулері туралы әңгімейлейді</a:t>
            </a:r>
            <a:r>
              <a:rPr lang="kk-KZ" sz="1600" i="1" dirty="0" smtClean="0">
                <a:ln>
                  <a:solidFill>
                    <a:srgbClr val="0000CC"/>
                  </a:solidFill>
                </a:ln>
                <a:solidFill>
                  <a:srgbClr val="0000CC"/>
                </a:solidFill>
                <a:latin typeface="Times New Roman" pitchFamily="18" charset="0"/>
                <a:ea typeface="Calibri"/>
                <a:cs typeface="Times New Roman" pitchFamily="18" charset="0"/>
              </a:rPr>
              <a:t>.</a:t>
            </a:r>
            <a:endParaRPr lang="kk-KZ" sz="1600" i="1" dirty="0">
              <a:ln>
                <a:solidFill>
                  <a:srgbClr val="0000CC"/>
                </a:solidFill>
              </a:ln>
              <a:solidFill>
                <a:srgbClr val="0000CC"/>
              </a:solidFill>
              <a:latin typeface="Times New Roman" pitchFamily="18" charset="0"/>
              <a:ea typeface="Calibri"/>
              <a:cs typeface="Times New Roman" pitchFamily="18" charset="0"/>
            </a:endParaRPr>
          </a:p>
        </p:txBody>
      </p:sp>
      <p:pic>
        <p:nvPicPr>
          <p:cNvPr id="6"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39528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701193" y="0"/>
            <a:ext cx="39528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6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5400000">
            <a:off x="4349802" y="2506612"/>
            <a:ext cx="396875" cy="83059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04023" y="17060"/>
            <a:ext cx="8304213"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456066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14348" y="2928934"/>
            <a:ext cx="7603428" cy="861774"/>
          </a:xfrm>
          <a:prstGeom prst="rect">
            <a:avLst/>
          </a:prstGeom>
          <a:noFill/>
          <a:scene3d>
            <a:camera prst="isometricOffAxis1Right"/>
            <a:lightRig rig="threePt" dir="t"/>
          </a:scene3d>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kk-KZ" sz="5000" b="1" dirty="0" smtClean="0">
                <a:ln>
                  <a:solidFill>
                    <a:srgbClr val="3CFA32"/>
                  </a:solidFill>
                </a:ln>
                <a:solidFill>
                  <a:srgbClr val="3CFA32"/>
                </a:solidFill>
                <a:latin typeface="Times New Roman" pitchFamily="18" charset="0"/>
                <a:cs typeface="Times New Roman" pitchFamily="18" charset="0"/>
              </a:rPr>
              <a:t>Назарларыңызға</a:t>
            </a:r>
            <a:r>
              <a:rPr lang="kk-KZ" sz="5000" b="1" dirty="0" smtClean="0">
                <a:ln/>
                <a:solidFill>
                  <a:srgbClr val="3CFA32"/>
                </a:solidFill>
                <a:latin typeface="Times New Roman" pitchFamily="18" charset="0"/>
                <a:cs typeface="Times New Roman" pitchFamily="18" charset="0"/>
              </a:rPr>
              <a:t> рахмет!</a:t>
            </a:r>
            <a:endParaRPr lang="ru-RU" sz="5000" b="1" dirty="0">
              <a:ln/>
              <a:solidFill>
                <a:srgbClr val="3CFA32"/>
              </a:solidFill>
              <a:latin typeface="Times New Roman" pitchFamily="18" charset="0"/>
              <a:cs typeface="Times New Roman" pitchFamily="18" charset="0"/>
            </a:endParaRPr>
          </a:p>
        </p:txBody>
      </p:sp>
      <p:pic>
        <p:nvPicPr>
          <p:cNvPr id="4" name="Picture 5" descr="ckazki1"/>
          <p:cNvPicPr>
            <a:picLocks noChangeAspect="1" noChangeArrowheads="1"/>
          </p:cNvPicPr>
          <p:nvPr/>
        </p:nvPicPr>
        <p:blipFill>
          <a:blip r:embed="rId2" cstate="print"/>
          <a:srcRect/>
          <a:stretch>
            <a:fillRect/>
          </a:stretch>
        </p:blipFill>
        <p:spPr bwMode="auto">
          <a:xfrm>
            <a:off x="6762750" y="4914900"/>
            <a:ext cx="2381250" cy="1943100"/>
          </a:xfrm>
          <a:prstGeom prst="rect">
            <a:avLst/>
          </a:prstGeom>
          <a:noFill/>
          <a:ln w="9525">
            <a:noFill/>
            <a:miter lim="800000"/>
            <a:headEnd/>
            <a:tailEnd/>
          </a:ln>
        </p:spPr>
      </p:pic>
      <p:pic>
        <p:nvPicPr>
          <p:cNvPr id="5" name="Picture 5" descr="ckazki1"/>
          <p:cNvPicPr>
            <a:picLocks noChangeAspect="1" noChangeArrowheads="1"/>
          </p:cNvPicPr>
          <p:nvPr/>
        </p:nvPicPr>
        <p:blipFill>
          <a:blip r:embed="rId2" cstate="print"/>
          <a:srcRect/>
          <a:stretch>
            <a:fillRect/>
          </a:stretch>
        </p:blipFill>
        <p:spPr bwMode="auto">
          <a:xfrm rot="5400000">
            <a:off x="-219075" y="4695825"/>
            <a:ext cx="2381250" cy="194310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2844" y="357166"/>
            <a:ext cx="8858312" cy="63579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57858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sp>
        <p:nvSpPr>
          <p:cNvPr id="4" name="Прямоугольник 3"/>
          <p:cNvSpPr/>
          <p:nvPr/>
        </p:nvSpPr>
        <p:spPr>
          <a:xfrm>
            <a:off x="927675" y="964303"/>
            <a:ext cx="7344816" cy="5047536"/>
          </a:xfrm>
          <a:prstGeom prst="rect">
            <a:avLst/>
          </a:prstGeom>
        </p:spPr>
        <p:txBody>
          <a:bodyPr wrap="square">
            <a:spAutoFit/>
          </a:bodyPr>
          <a:lstStyle/>
          <a:p>
            <a:pPr>
              <a:spcAft>
                <a:spcPts val="0"/>
              </a:spcAft>
            </a:pPr>
            <a:r>
              <a:rPr lang="kk-KZ" dirty="0" smtClean="0">
                <a:latin typeface="Times New Roman" pitchFamily="18" charset="0"/>
                <a:ea typeface="Calibri"/>
                <a:cs typeface="Times New Roman" pitchFamily="18" charset="0"/>
              </a:rPr>
              <a:t>      </a:t>
            </a:r>
            <a:r>
              <a:rPr lang="kk-KZ" sz="1600" dirty="0" smtClean="0">
                <a:solidFill>
                  <a:srgbClr val="3333FF"/>
                </a:solidFill>
                <a:latin typeface="Times New Roman" pitchFamily="18" charset="0"/>
                <a:ea typeface="Calibri"/>
                <a:cs typeface="Times New Roman" pitchFamily="18" charset="0"/>
              </a:rPr>
              <a:t>Ең </a:t>
            </a:r>
            <a:r>
              <a:rPr lang="kk-KZ" sz="1600" dirty="0">
                <a:solidFill>
                  <a:srgbClr val="3333FF"/>
                </a:solidFill>
                <a:latin typeface="Times New Roman" pitchFamily="18" charset="0"/>
                <a:ea typeface="Calibri"/>
                <a:cs typeface="Times New Roman" pitchFamily="18" charset="0"/>
              </a:rPr>
              <a:t>алдымен тараған ТРИЗ – педагогика түсінігін анықтап алайық.</a:t>
            </a:r>
            <a:br>
              <a:rPr lang="kk-KZ" sz="1600" dirty="0">
                <a:solidFill>
                  <a:srgbClr val="3333FF"/>
                </a:solidFill>
                <a:latin typeface="Times New Roman" pitchFamily="18" charset="0"/>
                <a:ea typeface="Calibri"/>
                <a:cs typeface="Times New Roman" pitchFamily="18" charset="0"/>
              </a:rPr>
            </a:br>
            <a:r>
              <a:rPr lang="kk-KZ" sz="1600" dirty="0">
                <a:solidFill>
                  <a:srgbClr val="3333FF"/>
                </a:solidFill>
                <a:latin typeface="Times New Roman" pitchFamily="18" charset="0"/>
                <a:ea typeface="Calibri"/>
                <a:cs typeface="Times New Roman" pitchFamily="18" charset="0"/>
              </a:rPr>
              <a:t>Бұл ең жас, әрі кең таныс педагогикалық инновациялық жүйе. </a:t>
            </a:r>
            <a:endParaRPr lang="ru-RU" sz="1600" dirty="0">
              <a:solidFill>
                <a:srgbClr val="3333FF"/>
              </a:solidFill>
              <a:latin typeface="Times New Roman" pitchFamily="18" charset="0"/>
              <a:ea typeface="Calibri"/>
              <a:cs typeface="Times New Roman" pitchFamily="18" charset="0"/>
            </a:endParaRPr>
          </a:p>
          <a:p>
            <a:pPr>
              <a:spcAft>
                <a:spcPts val="0"/>
              </a:spcAft>
            </a:pPr>
            <a:r>
              <a:rPr lang="kk-KZ" sz="1600" dirty="0">
                <a:solidFill>
                  <a:srgbClr val="3333FF"/>
                </a:solidFill>
                <a:latin typeface="Times New Roman" pitchFamily="18" charset="0"/>
                <a:ea typeface="Calibri"/>
                <a:cs typeface="Times New Roman" pitchFamily="18" charset="0"/>
              </a:rPr>
              <a:t>Ол - тапқырлық тапсырмаларды шешу теориясына және шығармашылық тұлға дамыту теориясына негізделген. Оны Ресейлік ғалым және қиялшыл -жазушы Генрих Альтшуллер жасаған.</a:t>
            </a:r>
            <a:endParaRPr lang="ru-RU" sz="1600" dirty="0">
              <a:solidFill>
                <a:srgbClr val="3333FF"/>
              </a:solidFill>
              <a:latin typeface="Times New Roman" pitchFamily="18" charset="0"/>
              <a:ea typeface="Calibri"/>
              <a:cs typeface="Times New Roman" pitchFamily="18" charset="0"/>
            </a:endParaRPr>
          </a:p>
          <a:p>
            <a:pPr>
              <a:spcAft>
                <a:spcPts val="0"/>
              </a:spcAft>
            </a:pPr>
            <a:r>
              <a:rPr lang="kk-KZ" sz="1600" dirty="0">
                <a:solidFill>
                  <a:srgbClr val="3333FF"/>
                </a:solidFill>
                <a:latin typeface="Times New Roman" pitchFamily="18" charset="0"/>
                <a:ea typeface="Calibri"/>
                <a:cs typeface="Times New Roman" pitchFamily="18" charset="0"/>
              </a:rPr>
              <a:t>ТРИЗ педагогикасы бағытындағы бағдарламада балалардың жас күнінен дүниеге ғылыми көзқарастарын қалыптастыру, ақыл-ой күші мен интелектуалдық қажетсінулерін дамыту бағытында құрылған. </a:t>
            </a:r>
            <a:br>
              <a:rPr lang="kk-KZ" sz="1600" dirty="0">
                <a:solidFill>
                  <a:srgbClr val="3333FF"/>
                </a:solidFill>
                <a:latin typeface="Times New Roman" pitchFamily="18" charset="0"/>
                <a:ea typeface="Calibri"/>
                <a:cs typeface="Times New Roman" pitchFamily="18" charset="0"/>
              </a:rPr>
            </a:br>
            <a:r>
              <a:rPr lang="kk-KZ" sz="1600" dirty="0">
                <a:solidFill>
                  <a:srgbClr val="3333FF"/>
                </a:solidFill>
                <a:latin typeface="Times New Roman" pitchFamily="18" charset="0"/>
                <a:ea typeface="Calibri"/>
                <a:cs typeface="Times New Roman" pitchFamily="18" charset="0"/>
              </a:rPr>
              <a:t>ТРИЗ - дің мақсаты - тек қана балалардың қиялын ғана емес, сонымен қатар шынайылықты түсініп жүйелі ойлауға, өзін - өзі тануға, қоршаған ортаның қиындығын байқауға және де өздерінің шағын қиындықтарын шешуге баулу болып табылады.</a:t>
            </a:r>
            <a:br>
              <a:rPr lang="kk-KZ" sz="1600" dirty="0">
                <a:solidFill>
                  <a:srgbClr val="3333FF"/>
                </a:solidFill>
                <a:latin typeface="Times New Roman" pitchFamily="18" charset="0"/>
                <a:ea typeface="Calibri"/>
                <a:cs typeface="Times New Roman" pitchFamily="18" charset="0"/>
              </a:rPr>
            </a:br>
            <a:r>
              <a:rPr lang="kk-KZ" sz="1600" dirty="0">
                <a:solidFill>
                  <a:srgbClr val="3333FF"/>
                </a:solidFill>
                <a:latin typeface="Times New Roman" pitchFamily="18" charset="0"/>
                <a:ea typeface="Calibri"/>
                <a:cs typeface="Times New Roman" pitchFamily="18" charset="0"/>
              </a:rPr>
              <a:t>      Барлық педагогикалық инновацияларды балабақшада балалардың жас ерекшеліктері мен әр сатыға балалардың қабылдау мүмкіндіктерін ескерген жағдайда ғана пайдалануға болады. Мектепке дейінгі балалардың есте сақтау қабілеті әлсіз, қабылдау процестері тұрақсыз келеді. Сондықтан олар затты қолмен ұстап, көзімен көргенді ұнатады. Осы орайды, «Егер айтып берсең, ұмытамын. Егер көрсетсең, мүмкін есіме сақтаймын. Егер еліктіре тартсаң, расымен, ұмытпаймын» деген ежелгі қытай ойшылы, философ Конфуцидің нақыл сөзі барша балақандардың тәрбиешіге жолдауы деп айтуға болады.</a:t>
            </a:r>
            <a:endParaRPr lang="ru-RU" sz="1600" dirty="0">
              <a:solidFill>
                <a:srgbClr val="3333FF"/>
              </a:solidFill>
              <a:effectLst/>
              <a:latin typeface="Times New Roman" pitchFamily="18" charset="0"/>
              <a:ea typeface="Calibri"/>
              <a:cs typeface="Times New Roman" pitchFamily="18" charset="0"/>
            </a:endParaRPr>
          </a:p>
        </p:txBody>
      </p:sp>
    </p:spTree>
    <p:extLst>
      <p:ext uri="{BB962C8B-B14F-4D97-AF65-F5344CB8AC3E}">
        <p14:creationId xmlns="" xmlns:p14="http://schemas.microsoft.com/office/powerpoint/2010/main" val="881632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Прямоугольник 3"/>
          <p:cNvSpPr/>
          <p:nvPr/>
        </p:nvSpPr>
        <p:spPr>
          <a:xfrm>
            <a:off x="544174" y="404664"/>
            <a:ext cx="8136904" cy="5940088"/>
          </a:xfrm>
          <a:prstGeom prst="rect">
            <a:avLst/>
          </a:prstGeom>
        </p:spPr>
        <p:txBody>
          <a:bodyPr wrap="square">
            <a:spAutoFit/>
          </a:bodyPr>
          <a:lstStyle/>
          <a:p>
            <a:pPr>
              <a:spcAft>
                <a:spcPts val="0"/>
              </a:spcAft>
              <a:tabLst>
                <a:tab pos="5054600" algn="l"/>
                <a:tab pos="5975985" algn="r"/>
              </a:tabLst>
            </a:pPr>
            <a:r>
              <a:rPr lang="kk-KZ" sz="2000" b="1" dirty="0" smtClean="0">
                <a:solidFill>
                  <a:srgbClr val="3333FF"/>
                </a:solidFill>
                <a:latin typeface="Times New Roman" pitchFamily="18" charset="0"/>
                <a:ea typeface="Calibri"/>
                <a:cs typeface="Times New Roman" pitchFamily="18" charset="0"/>
              </a:rPr>
              <a:t>                                                                                                        Кіріспе</a:t>
            </a:r>
            <a:endParaRPr lang="ru-RU" sz="2000" b="1" dirty="0">
              <a:solidFill>
                <a:srgbClr val="3333FF"/>
              </a:solidFill>
              <a:latin typeface="Times New Roman" pitchFamily="18" charset="0"/>
              <a:ea typeface="Calibri"/>
              <a:cs typeface="Times New Roman" pitchFamily="18" charset="0"/>
            </a:endParaRPr>
          </a:p>
          <a:p>
            <a:pPr>
              <a:spcAft>
                <a:spcPts val="0"/>
              </a:spcAft>
            </a:pPr>
            <a:r>
              <a:rPr lang="kk-KZ" sz="2000" dirty="0">
                <a:solidFill>
                  <a:srgbClr val="3333FF"/>
                </a:solidFill>
                <a:latin typeface="Times New Roman" pitchFamily="18" charset="0"/>
                <a:ea typeface="Calibri"/>
                <a:cs typeface="Times New Roman" pitchFamily="18" charset="0"/>
              </a:rPr>
              <a:t>     Мектепке дейінгі бала тілін дамытуда ТРИЗ технологиясын қолдану арқылы балалардын түсінігін кенейтіп,сөздік қорын молайтып, ұғымын байыту мен қатар ойлау белсенділігін арттыру, тілдерін ширатып, өз бетімен жұмыс жүргізуін дамыту мен сөз  топтарын меңгертуі мен өз ойын еркін жеткізеді.</a:t>
            </a:r>
            <a:endParaRPr lang="ru-RU" sz="2000" dirty="0">
              <a:solidFill>
                <a:srgbClr val="3333FF"/>
              </a:solidFill>
              <a:latin typeface="Times New Roman" pitchFamily="18" charset="0"/>
              <a:ea typeface="Calibri"/>
              <a:cs typeface="Times New Roman" pitchFamily="18" charset="0"/>
            </a:endParaRPr>
          </a:p>
          <a:p>
            <a:pPr>
              <a:spcAft>
                <a:spcPts val="0"/>
              </a:spcAft>
            </a:pPr>
            <a:r>
              <a:rPr lang="kk-KZ" sz="2000" dirty="0">
                <a:solidFill>
                  <a:srgbClr val="3333FF"/>
                </a:solidFill>
                <a:latin typeface="Times New Roman" pitchFamily="18" charset="0"/>
                <a:ea typeface="Calibri"/>
                <a:cs typeface="Times New Roman" pitchFamily="18" charset="0"/>
              </a:rPr>
              <a:t>Сондай-ақ , балалардың шығармашылық қабілетін дамыту. </a:t>
            </a:r>
            <a:endParaRPr lang="ru-RU" sz="2000" dirty="0">
              <a:solidFill>
                <a:srgbClr val="3333FF"/>
              </a:solidFill>
              <a:latin typeface="Times New Roman" pitchFamily="18" charset="0"/>
              <a:ea typeface="Calibri"/>
              <a:cs typeface="Times New Roman" pitchFamily="18" charset="0"/>
            </a:endParaRPr>
          </a:p>
          <a:p>
            <a:pPr>
              <a:spcAft>
                <a:spcPts val="0"/>
              </a:spcAft>
            </a:pPr>
            <a:r>
              <a:rPr lang="kk-KZ" sz="2000" dirty="0">
                <a:solidFill>
                  <a:srgbClr val="3333FF"/>
                </a:solidFill>
                <a:latin typeface="Times New Roman" pitchFamily="18" charset="0"/>
                <a:ea typeface="Calibri"/>
                <a:cs typeface="Times New Roman" pitchFamily="18" charset="0"/>
              </a:rPr>
              <a:t>ТРИЗ технологиясын қолдану арқылы байланыстыра сөйлеуге, сөздік қорын молайтуды дамыту.</a:t>
            </a:r>
            <a:endParaRPr lang="ru-RU" sz="2000" dirty="0">
              <a:solidFill>
                <a:srgbClr val="3333FF"/>
              </a:solidFill>
              <a:latin typeface="Times New Roman" pitchFamily="18" charset="0"/>
              <a:ea typeface="Calibri"/>
              <a:cs typeface="Times New Roman" pitchFamily="18" charset="0"/>
            </a:endParaRPr>
          </a:p>
          <a:p>
            <a:pPr>
              <a:spcAft>
                <a:spcPts val="0"/>
              </a:spcAft>
            </a:pPr>
            <a:r>
              <a:rPr lang="kk-KZ" sz="2000" dirty="0">
                <a:solidFill>
                  <a:srgbClr val="3333FF"/>
                </a:solidFill>
                <a:latin typeface="Times New Roman" pitchFamily="18" charset="0"/>
                <a:ea typeface="Calibri"/>
                <a:cs typeface="Times New Roman" pitchFamily="18" charset="0"/>
              </a:rPr>
              <a:t>      Мектепке дейінгі шақ адамзат өміріндегі ен шешулі кезен болып келеді.</a:t>
            </a:r>
            <a:endParaRPr lang="ru-RU" sz="2000" dirty="0">
              <a:solidFill>
                <a:srgbClr val="3333FF"/>
              </a:solidFill>
              <a:latin typeface="Times New Roman" pitchFamily="18" charset="0"/>
              <a:ea typeface="Calibri"/>
              <a:cs typeface="Times New Roman" pitchFamily="18" charset="0"/>
            </a:endParaRPr>
          </a:p>
          <a:p>
            <a:pPr>
              <a:spcAft>
                <a:spcPts val="0"/>
              </a:spcAft>
            </a:pPr>
            <a:r>
              <a:rPr lang="kk-KZ" sz="2000" dirty="0">
                <a:solidFill>
                  <a:srgbClr val="3333FF"/>
                </a:solidFill>
                <a:latin typeface="Times New Roman" pitchFamily="18" charset="0"/>
                <a:ea typeface="Calibri"/>
                <a:cs typeface="Times New Roman" pitchFamily="18" charset="0"/>
              </a:rPr>
              <a:t>Өткені осы кезенде баланын бойындағы табиғи бар дарындылық жан-жақты дами бастайды. Сондықтан да осы шақтағы баламен анағұмыр жан-жакты дамытушылық әрекеттер жүйелі жүргізілсе, соншалықты жұмыс нәтижелі болады. Міне осыған сайкес түлғаны дамытуда ТРИЗ тезнологиясын қолданудын маңыздылығы зор</a:t>
            </a:r>
            <a:r>
              <a:rPr lang="kk-KZ" sz="2000" dirty="0" smtClean="0">
                <a:solidFill>
                  <a:srgbClr val="3333FF"/>
                </a:solidFill>
                <a:latin typeface="Times New Roman" pitchFamily="18" charset="0"/>
                <a:ea typeface="Calibri"/>
                <a:cs typeface="Times New Roman" pitchFamily="18" charset="0"/>
              </a:rPr>
              <a:t>.</a:t>
            </a:r>
          </a:p>
          <a:p>
            <a:pPr>
              <a:spcAft>
                <a:spcPts val="0"/>
              </a:spcAft>
            </a:pPr>
            <a:r>
              <a:rPr lang="kk-KZ" sz="2000" dirty="0">
                <a:solidFill>
                  <a:srgbClr val="3333FF"/>
                </a:solidFill>
                <a:latin typeface="Times New Roman" pitchFamily="18" charset="0"/>
                <a:ea typeface="Calibri"/>
                <a:cs typeface="Times New Roman" pitchFamily="18" charset="0"/>
              </a:rPr>
              <a:t>ТРИЗ авторы С. Г. Альтшуллер. Ол адам техникалық проблемаларды шешу әдісін жасап шығарған. ТРИЗ-ді ұзақ қолданса, өнертапқыш баланын ойлау қабілетін жетілдіреді. </a:t>
            </a:r>
            <a:endParaRPr lang="ru-RU" sz="2000" dirty="0">
              <a:solidFill>
                <a:srgbClr val="3333FF"/>
              </a:solidFill>
              <a:latin typeface="Times New Roman" pitchFamily="18" charset="0"/>
              <a:ea typeface="Calibri"/>
              <a:cs typeface="Times New Roman" pitchFamily="18" charset="0"/>
            </a:endParaRPr>
          </a:p>
        </p:txBody>
      </p:sp>
    </p:spTree>
    <p:extLst>
      <p:ext uri="{BB962C8B-B14F-4D97-AF65-F5344CB8AC3E}">
        <p14:creationId xmlns="" xmlns:p14="http://schemas.microsoft.com/office/powerpoint/2010/main" val="3558593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Прямоугольник 3"/>
          <p:cNvSpPr/>
          <p:nvPr/>
        </p:nvSpPr>
        <p:spPr>
          <a:xfrm>
            <a:off x="683568" y="476672"/>
            <a:ext cx="7776864" cy="6038641"/>
          </a:xfrm>
          <a:prstGeom prst="rect">
            <a:avLst/>
          </a:prstGeom>
        </p:spPr>
        <p:txBody>
          <a:bodyPr wrap="square">
            <a:spAutoFit/>
          </a:bodyPr>
          <a:lstStyle/>
          <a:p>
            <a:pPr lvl="0">
              <a:lnSpc>
                <a:spcPct val="150000"/>
              </a:lnSpc>
            </a:pPr>
            <a:r>
              <a:rPr lang="kk-KZ" sz="2000" dirty="0">
                <a:solidFill>
                  <a:srgbClr val="3333FF"/>
                </a:solidFill>
                <a:latin typeface="Times New Roman" pitchFamily="18" charset="0"/>
                <a:ea typeface="Calibri"/>
                <a:cs typeface="Times New Roman" pitchFamily="18" charset="0"/>
              </a:rPr>
              <a:t>Балабақша жағдайында балалардын шығармашылық дамуы түрлі бағыттағы қызметті болжайды. Бұл жұмыс баламен педагогтын бірлескен ҰОІӘ - де таңдаған сала бойынша және құрдастарымен араласуды қамтамасыз етеді.</a:t>
            </a:r>
            <a:endParaRPr lang="ru-RU" sz="2000" dirty="0">
              <a:solidFill>
                <a:srgbClr val="3333FF"/>
              </a:solidFill>
              <a:latin typeface="Times New Roman" pitchFamily="18" charset="0"/>
              <a:ea typeface="Calibri"/>
              <a:cs typeface="Times New Roman" pitchFamily="18" charset="0"/>
            </a:endParaRPr>
          </a:p>
          <a:p>
            <a:pPr>
              <a:lnSpc>
                <a:spcPct val="150000"/>
              </a:lnSpc>
              <a:spcAft>
                <a:spcPts val="0"/>
              </a:spcAft>
            </a:pPr>
            <a:r>
              <a:rPr lang="kk-KZ" dirty="0" smtClean="0">
                <a:solidFill>
                  <a:srgbClr val="3333FF"/>
                </a:solidFill>
                <a:latin typeface="Times New Roman"/>
                <a:ea typeface="Calibri"/>
                <a:cs typeface="Times New Roman"/>
              </a:rPr>
              <a:t>   </a:t>
            </a:r>
            <a:r>
              <a:rPr lang="kk-KZ" sz="2000" dirty="0" smtClean="0">
                <a:solidFill>
                  <a:srgbClr val="3333FF"/>
                </a:solidFill>
                <a:latin typeface="Times New Roman" pitchFamily="18" charset="0"/>
                <a:ea typeface="Calibri"/>
                <a:cs typeface="Times New Roman" pitchFamily="18" charset="0"/>
              </a:rPr>
              <a:t>Сонымен </a:t>
            </a:r>
            <a:r>
              <a:rPr lang="kk-KZ" sz="2000" dirty="0">
                <a:solidFill>
                  <a:srgbClr val="3333FF"/>
                </a:solidFill>
                <a:latin typeface="Times New Roman" pitchFamily="18" charset="0"/>
                <a:ea typeface="Calibri"/>
                <a:cs typeface="Times New Roman" pitchFamily="18" charset="0"/>
              </a:rPr>
              <a:t>қатар ТРИЗ-ақылдылардын, құрастырушылардын, ізденушілердін символы, яғни балалардын қаншалықты абстрактылығы ойлауын, қиялдауымен бақылағыштығын, зейіндерін ертерек дамытудын жолы.</a:t>
            </a:r>
            <a:endParaRPr lang="ru-RU" sz="2000" dirty="0">
              <a:solidFill>
                <a:srgbClr val="3333FF"/>
              </a:solidFill>
              <a:latin typeface="Times New Roman" pitchFamily="18" charset="0"/>
              <a:ea typeface="Calibri"/>
              <a:cs typeface="Times New Roman" pitchFamily="18" charset="0"/>
            </a:endParaRPr>
          </a:p>
          <a:p>
            <a:pPr>
              <a:lnSpc>
                <a:spcPct val="150000"/>
              </a:lnSpc>
              <a:spcAft>
                <a:spcPts val="0"/>
              </a:spcAft>
            </a:pPr>
            <a:r>
              <a:rPr lang="kk-KZ" sz="2000" dirty="0">
                <a:solidFill>
                  <a:srgbClr val="3333FF"/>
                </a:solidFill>
                <a:latin typeface="Times New Roman" pitchFamily="18" charset="0"/>
                <a:ea typeface="Calibri"/>
                <a:cs typeface="Times New Roman" pitchFamily="18" charset="0"/>
              </a:rPr>
              <a:t>Ал, бүгінгі күні мен осы ТРИЗ тапсырмаларды шешу теориясы арқылы мектепке дейінгі балалардын тілдік құзіреттіліктерін дамыту арттыру жолын қарастыруды жөн көріп отырмын. Бұл теориянын тілдік, ойлау қабілеттерді дамытудағы өте бір маңызды орынды алатыны айқын</a:t>
            </a:r>
            <a:r>
              <a:rPr lang="kk-KZ" sz="2000" dirty="0" smtClean="0">
                <a:solidFill>
                  <a:srgbClr val="3333FF"/>
                </a:solidFill>
                <a:latin typeface="Times New Roman" pitchFamily="18" charset="0"/>
                <a:ea typeface="Calibri"/>
                <a:cs typeface="Times New Roman" pitchFamily="18" charset="0"/>
              </a:rPr>
              <a:t>.</a:t>
            </a:r>
          </a:p>
        </p:txBody>
      </p:sp>
      <p:pic>
        <p:nvPicPr>
          <p:cNvPr id="1229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68363" y="1706563"/>
            <a:ext cx="7407275" cy="3451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73411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68363" y="1706563"/>
            <a:ext cx="7407275" cy="3451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767244" y="623190"/>
            <a:ext cx="7848872" cy="5078313"/>
          </a:xfrm>
          <a:prstGeom prst="rect">
            <a:avLst/>
          </a:prstGeom>
        </p:spPr>
        <p:txBody>
          <a:bodyPr wrap="square">
            <a:spAutoFit/>
          </a:bodyPr>
          <a:lstStyle/>
          <a:p>
            <a:pPr>
              <a:spcAft>
                <a:spcPts val="0"/>
              </a:spcAft>
            </a:pPr>
            <a:r>
              <a:rPr lang="kk-KZ" b="1" dirty="0">
                <a:solidFill>
                  <a:srgbClr val="3333FF"/>
                </a:solidFill>
                <a:latin typeface="Times New Roman" pitchFamily="18" charset="0"/>
                <a:ea typeface="Calibri"/>
                <a:cs typeface="Times New Roman" pitchFamily="18" charset="0"/>
              </a:rPr>
              <a:t>Тақырыптын өзектілігі:</a:t>
            </a:r>
            <a:endParaRPr lang="ru-RU" dirty="0">
              <a:solidFill>
                <a:srgbClr val="3333FF"/>
              </a:solidFill>
              <a:latin typeface="Times New Roman" pitchFamily="18" charset="0"/>
              <a:ea typeface="Calibri"/>
              <a:cs typeface="Times New Roman" pitchFamily="18" charset="0"/>
            </a:endParaRPr>
          </a:p>
          <a:p>
            <a:pPr>
              <a:spcAft>
                <a:spcPts val="0"/>
              </a:spcAft>
            </a:pPr>
            <a:r>
              <a:rPr lang="kk-KZ" dirty="0">
                <a:solidFill>
                  <a:srgbClr val="3333FF"/>
                </a:solidFill>
                <a:latin typeface="Times New Roman" pitchFamily="18" charset="0"/>
                <a:ea typeface="Calibri"/>
                <a:cs typeface="Times New Roman" pitchFamily="18" charset="0"/>
              </a:rPr>
              <a:t>      Бала тілін дамытуда ТРИЗ технологиясын қолдану аса маңызды,жүйелі пайдалана білген әрбір тәрбиеші баланын санасын арттыра отыра, түсінігін кеңейтіп, сөздік қорын молайтып, ұғымын байытады, сонымен қатар баланын ойлау белсенділігі артады, ілдерін ширап, өз бетімен жұмыс түрі дамиды, сөз топтарын меңгереді, өз ойын еркін жеткізеді</a:t>
            </a:r>
            <a:r>
              <a:rPr lang="kk-KZ" dirty="0" smtClean="0">
                <a:solidFill>
                  <a:srgbClr val="3333FF"/>
                </a:solidFill>
                <a:latin typeface="Times New Roman" pitchFamily="18" charset="0"/>
                <a:ea typeface="Calibri"/>
                <a:cs typeface="Times New Roman" pitchFamily="18" charset="0"/>
              </a:rPr>
              <a:t>.</a:t>
            </a:r>
            <a:endParaRPr lang="ru-RU" dirty="0" smtClean="0">
              <a:solidFill>
                <a:srgbClr val="3333FF"/>
              </a:solidFill>
              <a:latin typeface="Times New Roman" pitchFamily="18" charset="0"/>
              <a:ea typeface="Calibri"/>
              <a:cs typeface="Times New Roman" pitchFamily="18" charset="0"/>
            </a:endParaRPr>
          </a:p>
          <a:p>
            <a:pPr>
              <a:spcAft>
                <a:spcPts val="0"/>
              </a:spcAft>
            </a:pPr>
            <a:endParaRPr lang="ru-RU" dirty="0">
              <a:solidFill>
                <a:srgbClr val="3333FF"/>
              </a:solidFill>
              <a:latin typeface="Times New Roman" pitchFamily="18" charset="0"/>
              <a:ea typeface="Calibri"/>
              <a:cs typeface="Times New Roman" pitchFamily="18" charset="0"/>
            </a:endParaRPr>
          </a:p>
          <a:p>
            <a:pPr>
              <a:spcAft>
                <a:spcPts val="0"/>
              </a:spcAft>
            </a:pPr>
            <a:r>
              <a:rPr lang="kk-KZ" b="1" dirty="0">
                <a:solidFill>
                  <a:srgbClr val="3333FF"/>
                </a:solidFill>
                <a:latin typeface="Times New Roman" pitchFamily="18" charset="0"/>
                <a:ea typeface="Calibri"/>
                <a:cs typeface="Times New Roman" pitchFamily="18" charset="0"/>
              </a:rPr>
              <a:t>Жұмыстын мақсаты:</a:t>
            </a:r>
            <a:endParaRPr lang="ru-RU" dirty="0">
              <a:solidFill>
                <a:srgbClr val="3333FF"/>
              </a:solidFill>
              <a:latin typeface="Times New Roman" pitchFamily="18" charset="0"/>
              <a:ea typeface="Calibri"/>
              <a:cs typeface="Times New Roman" pitchFamily="18" charset="0"/>
            </a:endParaRPr>
          </a:p>
          <a:p>
            <a:pPr>
              <a:spcAft>
                <a:spcPts val="0"/>
              </a:spcAft>
            </a:pPr>
            <a:r>
              <a:rPr lang="kk-KZ" dirty="0">
                <a:solidFill>
                  <a:srgbClr val="3333FF"/>
                </a:solidFill>
                <a:latin typeface="Times New Roman" pitchFamily="18" charset="0"/>
                <a:ea typeface="Calibri"/>
                <a:cs typeface="Times New Roman" pitchFamily="18" charset="0"/>
              </a:rPr>
              <a:t>      Балалардын шығармашылық қабілеттерін дамытуда ТРИЗ технологиясын қолдану арқылы байланыстыра сөйлеуге, сөздік қорын молайтуды дамыту.</a:t>
            </a:r>
            <a:endParaRPr lang="ru-RU" dirty="0">
              <a:solidFill>
                <a:srgbClr val="3333FF"/>
              </a:solidFill>
              <a:latin typeface="Times New Roman" pitchFamily="18" charset="0"/>
              <a:ea typeface="Calibri"/>
              <a:cs typeface="Times New Roman" pitchFamily="18" charset="0"/>
            </a:endParaRPr>
          </a:p>
          <a:p>
            <a:pPr>
              <a:spcAft>
                <a:spcPts val="0"/>
              </a:spcAft>
            </a:pPr>
            <a:r>
              <a:rPr lang="kk-KZ" dirty="0">
                <a:solidFill>
                  <a:srgbClr val="3333FF"/>
                </a:solidFill>
                <a:latin typeface="Times New Roman" pitchFamily="18" charset="0"/>
                <a:ea typeface="Calibri"/>
                <a:cs typeface="Times New Roman" pitchFamily="18" charset="0"/>
              </a:rPr>
              <a:t> </a:t>
            </a:r>
            <a:endParaRPr lang="ru-RU" dirty="0">
              <a:solidFill>
                <a:srgbClr val="3333FF"/>
              </a:solidFill>
              <a:latin typeface="Times New Roman" pitchFamily="18" charset="0"/>
              <a:ea typeface="Calibri"/>
              <a:cs typeface="Times New Roman" pitchFamily="18" charset="0"/>
            </a:endParaRPr>
          </a:p>
          <a:p>
            <a:pPr>
              <a:spcAft>
                <a:spcPts val="0"/>
              </a:spcAft>
            </a:pPr>
            <a:r>
              <a:rPr lang="kk-KZ" b="1" dirty="0">
                <a:solidFill>
                  <a:srgbClr val="3333FF"/>
                </a:solidFill>
                <a:latin typeface="Times New Roman" pitchFamily="18" charset="0"/>
                <a:ea typeface="Calibri"/>
                <a:cs typeface="Times New Roman" pitchFamily="18" charset="0"/>
              </a:rPr>
              <a:t>Жұмыс міндеттері:</a:t>
            </a:r>
            <a:endParaRPr lang="ru-RU" dirty="0">
              <a:solidFill>
                <a:srgbClr val="3333FF"/>
              </a:solidFill>
              <a:latin typeface="Times New Roman" pitchFamily="18" charset="0"/>
              <a:ea typeface="Calibri"/>
              <a:cs typeface="Times New Roman" pitchFamily="18" charset="0"/>
            </a:endParaRPr>
          </a:p>
          <a:p>
            <a:pPr>
              <a:spcAft>
                <a:spcPts val="0"/>
              </a:spcAft>
            </a:pPr>
            <a:r>
              <a:rPr lang="kk-KZ" dirty="0" smtClean="0">
                <a:solidFill>
                  <a:srgbClr val="3333FF"/>
                </a:solidFill>
                <a:latin typeface="Times New Roman" pitchFamily="18" charset="0"/>
                <a:ea typeface="Calibri"/>
                <a:cs typeface="Times New Roman" pitchFamily="18" charset="0"/>
              </a:rPr>
              <a:t>- Жан-жақты </a:t>
            </a:r>
            <a:r>
              <a:rPr lang="kk-KZ" dirty="0">
                <a:solidFill>
                  <a:srgbClr val="3333FF"/>
                </a:solidFill>
                <a:latin typeface="Times New Roman" pitchFamily="18" charset="0"/>
                <a:ea typeface="Calibri"/>
                <a:cs typeface="Times New Roman" pitchFamily="18" charset="0"/>
              </a:rPr>
              <a:t>шығармашылық дамуын қамтамасыз ету және білім беру тәрбиесін құру.</a:t>
            </a:r>
            <a:endParaRPr lang="ru-RU" dirty="0">
              <a:solidFill>
                <a:srgbClr val="3333FF"/>
              </a:solidFill>
              <a:latin typeface="Times New Roman" pitchFamily="18" charset="0"/>
              <a:ea typeface="Calibri"/>
              <a:cs typeface="Times New Roman" pitchFamily="18" charset="0"/>
            </a:endParaRPr>
          </a:p>
          <a:p>
            <a:pPr>
              <a:spcAft>
                <a:spcPts val="0"/>
              </a:spcAft>
            </a:pPr>
            <a:r>
              <a:rPr lang="kk-KZ" dirty="0" smtClean="0">
                <a:solidFill>
                  <a:srgbClr val="3333FF"/>
                </a:solidFill>
                <a:latin typeface="Times New Roman" pitchFamily="18" charset="0"/>
                <a:ea typeface="Calibri"/>
                <a:cs typeface="Times New Roman" pitchFamily="18" charset="0"/>
              </a:rPr>
              <a:t>- Өзге </a:t>
            </a:r>
            <a:r>
              <a:rPr lang="kk-KZ" dirty="0">
                <a:solidFill>
                  <a:srgbClr val="3333FF"/>
                </a:solidFill>
                <a:latin typeface="Times New Roman" pitchFamily="18" charset="0"/>
                <a:ea typeface="Calibri"/>
                <a:cs typeface="Times New Roman" pitchFamily="18" charset="0"/>
              </a:rPr>
              <a:t>адамдарға деген сүйіспеншілік және сыйлау қасиеттерімен, төзімділікке тәрбиелеу.</a:t>
            </a:r>
            <a:endParaRPr lang="ru-RU" dirty="0">
              <a:solidFill>
                <a:srgbClr val="3333FF"/>
              </a:solidFill>
              <a:latin typeface="Times New Roman" pitchFamily="18" charset="0"/>
              <a:ea typeface="Calibri"/>
              <a:cs typeface="Times New Roman" pitchFamily="18" charset="0"/>
            </a:endParaRPr>
          </a:p>
          <a:p>
            <a:pPr>
              <a:spcAft>
                <a:spcPts val="0"/>
              </a:spcAft>
            </a:pPr>
            <a:r>
              <a:rPr lang="kk-KZ" dirty="0" smtClean="0">
                <a:solidFill>
                  <a:srgbClr val="3333FF"/>
                </a:solidFill>
                <a:latin typeface="Times New Roman" pitchFamily="18" charset="0"/>
                <a:ea typeface="Calibri"/>
                <a:cs typeface="Times New Roman" pitchFamily="18" charset="0"/>
              </a:rPr>
              <a:t>- Ұлттық </a:t>
            </a:r>
            <a:r>
              <a:rPr lang="kk-KZ" dirty="0">
                <a:solidFill>
                  <a:srgbClr val="3333FF"/>
                </a:solidFill>
                <a:latin typeface="Times New Roman" pitchFamily="18" charset="0"/>
                <a:ea typeface="Calibri"/>
                <a:cs typeface="Times New Roman" pitchFamily="18" charset="0"/>
              </a:rPr>
              <a:t>мәдениетке, ұлтық шығармашылыққа, салт дәстүрге деген қызығушылық пен сүйіспеншілікке тәрбиелеу</a:t>
            </a:r>
            <a:r>
              <a:rPr lang="kk-KZ" dirty="0" smtClean="0">
                <a:solidFill>
                  <a:srgbClr val="3333FF"/>
                </a:solidFill>
                <a:latin typeface="Times New Roman" pitchFamily="18" charset="0"/>
                <a:ea typeface="Calibri"/>
                <a:cs typeface="Times New Roman" pitchFamily="18" charset="0"/>
              </a:rPr>
              <a:t>.</a:t>
            </a:r>
          </a:p>
        </p:txBody>
      </p:sp>
    </p:spTree>
    <p:extLst>
      <p:ext uri="{BB962C8B-B14F-4D97-AF65-F5344CB8AC3E}">
        <p14:creationId xmlns="" xmlns:p14="http://schemas.microsoft.com/office/powerpoint/2010/main" val="30586402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Прямоугольник 3"/>
          <p:cNvSpPr/>
          <p:nvPr/>
        </p:nvSpPr>
        <p:spPr>
          <a:xfrm>
            <a:off x="827584" y="332656"/>
            <a:ext cx="7632848" cy="6275051"/>
          </a:xfrm>
          <a:prstGeom prst="rect">
            <a:avLst/>
          </a:prstGeom>
        </p:spPr>
        <p:txBody>
          <a:bodyPr wrap="square">
            <a:spAutoFit/>
          </a:bodyPr>
          <a:lstStyle/>
          <a:p>
            <a:pPr>
              <a:lnSpc>
                <a:spcPct val="150000"/>
              </a:lnSpc>
              <a:spcAft>
                <a:spcPts val="0"/>
              </a:spcAft>
            </a:pPr>
            <a:r>
              <a:rPr lang="kk-KZ" b="1" dirty="0" smtClean="0">
                <a:solidFill>
                  <a:srgbClr val="3333FF"/>
                </a:solidFill>
                <a:latin typeface="Times New Roman" pitchFamily="18" charset="0"/>
                <a:ea typeface="Calibri"/>
                <a:cs typeface="Times New Roman" pitchFamily="18" charset="0"/>
              </a:rPr>
              <a:t>Мақсатқа </a:t>
            </a:r>
            <a:r>
              <a:rPr lang="kk-KZ" b="1" dirty="0">
                <a:solidFill>
                  <a:srgbClr val="3333FF"/>
                </a:solidFill>
                <a:latin typeface="Times New Roman" pitchFamily="18" charset="0"/>
                <a:ea typeface="Calibri"/>
                <a:cs typeface="Times New Roman" pitchFamily="18" charset="0"/>
              </a:rPr>
              <a:t>жету жолдары:</a:t>
            </a:r>
            <a:endParaRPr lang="ru-RU" dirty="0">
              <a:solidFill>
                <a:srgbClr val="3333FF"/>
              </a:solidFill>
              <a:latin typeface="Times New Roman" pitchFamily="18" charset="0"/>
              <a:ea typeface="Calibri"/>
              <a:cs typeface="Times New Roman" pitchFamily="18" charset="0"/>
            </a:endParaRPr>
          </a:p>
          <a:p>
            <a:pPr lvl="0">
              <a:lnSpc>
                <a:spcPct val="150000"/>
              </a:lnSpc>
              <a:spcAft>
                <a:spcPts val="0"/>
              </a:spcAft>
            </a:pPr>
            <a:r>
              <a:rPr lang="kk-KZ" dirty="0" smtClean="0">
                <a:solidFill>
                  <a:srgbClr val="3333FF"/>
                </a:solidFill>
                <a:latin typeface="Times New Roman" pitchFamily="18" charset="0"/>
                <a:ea typeface="Calibri"/>
                <a:cs typeface="Times New Roman" pitchFamily="18" charset="0"/>
              </a:rPr>
              <a:t>1. Ойын </a:t>
            </a:r>
            <a:r>
              <a:rPr lang="kk-KZ" dirty="0">
                <a:solidFill>
                  <a:srgbClr val="3333FF"/>
                </a:solidFill>
                <a:latin typeface="Times New Roman" pitchFamily="18" charset="0"/>
                <a:ea typeface="Calibri"/>
                <a:cs typeface="Times New Roman" pitchFamily="18" charset="0"/>
              </a:rPr>
              <a:t>түрлерін жүйелеу.</a:t>
            </a:r>
            <a:endParaRPr lang="ru-RU" dirty="0">
              <a:solidFill>
                <a:srgbClr val="3333FF"/>
              </a:solidFill>
              <a:latin typeface="Times New Roman" pitchFamily="18" charset="0"/>
              <a:ea typeface="Calibri"/>
              <a:cs typeface="Times New Roman" pitchFamily="18" charset="0"/>
            </a:endParaRPr>
          </a:p>
          <a:p>
            <a:pPr lvl="0">
              <a:lnSpc>
                <a:spcPct val="150000"/>
              </a:lnSpc>
              <a:spcAft>
                <a:spcPts val="0"/>
              </a:spcAft>
            </a:pPr>
            <a:r>
              <a:rPr lang="kk-KZ" dirty="0" smtClean="0">
                <a:solidFill>
                  <a:srgbClr val="3333FF"/>
                </a:solidFill>
                <a:latin typeface="Times New Roman" pitchFamily="18" charset="0"/>
                <a:ea typeface="Calibri"/>
                <a:cs typeface="Times New Roman" pitchFamily="18" charset="0"/>
              </a:rPr>
              <a:t>2. Балалардың </a:t>
            </a:r>
            <a:r>
              <a:rPr lang="kk-KZ" dirty="0">
                <a:solidFill>
                  <a:srgbClr val="3333FF"/>
                </a:solidFill>
                <a:latin typeface="Times New Roman" pitchFamily="18" charset="0"/>
                <a:ea typeface="Calibri"/>
                <a:cs typeface="Times New Roman" pitchFamily="18" charset="0"/>
              </a:rPr>
              <a:t>тілін дамытудағы жаңа технологияны қолдану арқылы, </a:t>
            </a:r>
            <a:endParaRPr lang="ru-RU" dirty="0">
              <a:solidFill>
                <a:srgbClr val="3333FF"/>
              </a:solidFill>
              <a:latin typeface="Times New Roman" pitchFamily="18" charset="0"/>
              <a:ea typeface="Calibri"/>
              <a:cs typeface="Times New Roman" pitchFamily="18" charset="0"/>
            </a:endParaRPr>
          </a:p>
          <a:p>
            <a:pPr>
              <a:lnSpc>
                <a:spcPct val="150000"/>
              </a:lnSpc>
              <a:spcAft>
                <a:spcPts val="0"/>
              </a:spcAft>
            </a:pPr>
            <a:r>
              <a:rPr lang="kk-KZ" dirty="0">
                <a:solidFill>
                  <a:srgbClr val="3333FF"/>
                </a:solidFill>
                <a:latin typeface="Times New Roman" pitchFamily="18" charset="0"/>
                <a:ea typeface="Calibri"/>
                <a:cs typeface="Times New Roman" pitchFamily="18" charset="0"/>
              </a:rPr>
              <a:t>ой өрісі дамыған, тәрбиелі, білімді, заман талабына сай белсенді ұрпақ тәрбиелеу.</a:t>
            </a:r>
            <a:endParaRPr lang="ru-RU" dirty="0">
              <a:solidFill>
                <a:srgbClr val="3333FF"/>
              </a:solidFill>
              <a:latin typeface="Times New Roman" pitchFamily="18" charset="0"/>
              <a:ea typeface="Calibri"/>
              <a:cs typeface="Times New Roman" pitchFamily="18" charset="0"/>
            </a:endParaRPr>
          </a:p>
          <a:p>
            <a:pPr lvl="0">
              <a:lnSpc>
                <a:spcPct val="150000"/>
              </a:lnSpc>
              <a:spcAft>
                <a:spcPts val="0"/>
              </a:spcAft>
            </a:pPr>
            <a:r>
              <a:rPr lang="kk-KZ" dirty="0" smtClean="0">
                <a:solidFill>
                  <a:srgbClr val="3333FF"/>
                </a:solidFill>
                <a:latin typeface="Times New Roman" pitchFamily="18" charset="0"/>
                <a:ea typeface="Calibri"/>
                <a:cs typeface="Times New Roman" pitchFamily="18" charset="0"/>
              </a:rPr>
              <a:t>3. Күннің </a:t>
            </a:r>
            <a:r>
              <a:rPr lang="kk-KZ" dirty="0">
                <a:solidFill>
                  <a:srgbClr val="3333FF"/>
                </a:solidFill>
                <a:latin typeface="Times New Roman" pitchFamily="18" charset="0"/>
                <a:ea typeface="Calibri"/>
                <a:cs typeface="Times New Roman" pitchFamily="18" charset="0"/>
              </a:rPr>
              <a:t>екінші жартысындағы ұйымдастыру кезенің құру</a:t>
            </a:r>
            <a:r>
              <a:rPr lang="kk-KZ" dirty="0" smtClean="0">
                <a:solidFill>
                  <a:srgbClr val="3333FF"/>
                </a:solidFill>
                <a:latin typeface="Times New Roman" pitchFamily="18" charset="0"/>
                <a:ea typeface="Calibri"/>
                <a:cs typeface="Times New Roman" pitchFamily="18" charset="0"/>
              </a:rPr>
              <a:t>.</a:t>
            </a:r>
            <a:endParaRPr lang="ru-RU" dirty="0">
              <a:solidFill>
                <a:srgbClr val="3333FF"/>
              </a:solidFill>
              <a:latin typeface="Times New Roman" pitchFamily="18" charset="0"/>
              <a:ea typeface="Calibri"/>
              <a:cs typeface="Times New Roman" pitchFamily="18" charset="0"/>
            </a:endParaRPr>
          </a:p>
          <a:p>
            <a:pPr>
              <a:lnSpc>
                <a:spcPct val="150000"/>
              </a:lnSpc>
              <a:spcAft>
                <a:spcPts val="0"/>
              </a:spcAft>
            </a:pPr>
            <a:r>
              <a:rPr lang="kk-KZ" b="1" dirty="0">
                <a:solidFill>
                  <a:srgbClr val="3333FF"/>
                </a:solidFill>
                <a:latin typeface="Times New Roman" pitchFamily="18" charset="0"/>
                <a:ea typeface="Calibri"/>
                <a:cs typeface="Times New Roman" pitchFamily="18" charset="0"/>
              </a:rPr>
              <a:t>Педогог міндеті:</a:t>
            </a:r>
            <a:endParaRPr lang="ru-RU" dirty="0">
              <a:solidFill>
                <a:srgbClr val="3333FF"/>
              </a:solidFill>
              <a:latin typeface="Times New Roman" pitchFamily="18" charset="0"/>
              <a:ea typeface="Calibri"/>
              <a:cs typeface="Times New Roman" pitchFamily="18" charset="0"/>
            </a:endParaRPr>
          </a:p>
          <a:p>
            <a:pPr lvl="0">
              <a:lnSpc>
                <a:spcPct val="150000"/>
              </a:lnSpc>
              <a:spcAft>
                <a:spcPts val="0"/>
              </a:spcAft>
            </a:pPr>
            <a:r>
              <a:rPr lang="kk-KZ" dirty="0" smtClean="0">
                <a:solidFill>
                  <a:srgbClr val="3333FF"/>
                </a:solidFill>
                <a:latin typeface="Times New Roman" pitchFamily="18" charset="0"/>
                <a:ea typeface="Calibri"/>
                <a:cs typeface="Times New Roman" pitchFamily="18" charset="0"/>
              </a:rPr>
              <a:t>- Баланын </a:t>
            </a:r>
            <a:r>
              <a:rPr lang="kk-KZ" dirty="0">
                <a:solidFill>
                  <a:srgbClr val="3333FF"/>
                </a:solidFill>
                <a:latin typeface="Times New Roman" pitchFamily="18" charset="0"/>
                <a:ea typeface="Calibri"/>
                <a:cs typeface="Times New Roman" pitchFamily="18" charset="0"/>
              </a:rPr>
              <a:t>ойлау, шығармашылығын жүзеге асыру.</a:t>
            </a:r>
            <a:endParaRPr lang="ru-RU" dirty="0">
              <a:solidFill>
                <a:srgbClr val="3333FF"/>
              </a:solidFill>
              <a:latin typeface="Times New Roman" pitchFamily="18" charset="0"/>
              <a:ea typeface="Calibri"/>
              <a:cs typeface="Times New Roman" pitchFamily="18" charset="0"/>
            </a:endParaRPr>
          </a:p>
          <a:p>
            <a:pPr lvl="0">
              <a:lnSpc>
                <a:spcPct val="150000"/>
              </a:lnSpc>
              <a:spcAft>
                <a:spcPts val="0"/>
              </a:spcAft>
            </a:pPr>
            <a:r>
              <a:rPr lang="kk-KZ" dirty="0" smtClean="0">
                <a:solidFill>
                  <a:srgbClr val="3333FF"/>
                </a:solidFill>
                <a:latin typeface="Times New Roman" pitchFamily="18" charset="0"/>
                <a:ea typeface="Calibri"/>
                <a:cs typeface="Times New Roman" pitchFamily="18" charset="0"/>
              </a:rPr>
              <a:t>- Жеке </a:t>
            </a:r>
            <a:r>
              <a:rPr lang="kk-KZ" dirty="0">
                <a:solidFill>
                  <a:srgbClr val="3333FF"/>
                </a:solidFill>
                <a:latin typeface="Times New Roman" pitchFamily="18" charset="0"/>
                <a:ea typeface="Calibri"/>
                <a:cs typeface="Times New Roman" pitchFamily="18" charset="0"/>
              </a:rPr>
              <a:t>түлға дамуында заманауи иновациялық әдістерін қолдару.</a:t>
            </a:r>
            <a:endParaRPr lang="ru-RU" dirty="0">
              <a:solidFill>
                <a:srgbClr val="3333FF"/>
              </a:solidFill>
              <a:latin typeface="Times New Roman" pitchFamily="18" charset="0"/>
              <a:ea typeface="Calibri"/>
              <a:cs typeface="Times New Roman" pitchFamily="18" charset="0"/>
            </a:endParaRPr>
          </a:p>
          <a:p>
            <a:pPr lvl="0">
              <a:lnSpc>
                <a:spcPct val="150000"/>
              </a:lnSpc>
              <a:spcAft>
                <a:spcPts val="0"/>
              </a:spcAft>
            </a:pPr>
            <a:r>
              <a:rPr lang="kk-KZ" dirty="0" smtClean="0">
                <a:solidFill>
                  <a:srgbClr val="3333FF"/>
                </a:solidFill>
                <a:latin typeface="Times New Roman" pitchFamily="18" charset="0"/>
                <a:ea typeface="Calibri"/>
                <a:cs typeface="Times New Roman" pitchFamily="18" charset="0"/>
              </a:rPr>
              <a:t>- Балаларды </a:t>
            </a:r>
            <a:r>
              <a:rPr lang="kk-KZ" dirty="0">
                <a:solidFill>
                  <a:srgbClr val="3333FF"/>
                </a:solidFill>
                <a:latin typeface="Times New Roman" pitchFamily="18" charset="0"/>
                <a:ea typeface="Calibri"/>
                <a:cs typeface="Times New Roman" pitchFamily="18" charset="0"/>
              </a:rPr>
              <a:t>адамгершілікке, байқағыштыққа, тапқырлыққа тәрбиелеу</a:t>
            </a:r>
            <a:r>
              <a:rPr lang="kk-KZ" dirty="0" smtClean="0">
                <a:solidFill>
                  <a:srgbClr val="3333FF"/>
                </a:solidFill>
                <a:latin typeface="Times New Roman" pitchFamily="18" charset="0"/>
                <a:ea typeface="Calibri"/>
                <a:cs typeface="Times New Roman" pitchFamily="18" charset="0"/>
              </a:rPr>
              <a:t>.</a:t>
            </a:r>
            <a:endParaRPr lang="ru-RU" dirty="0">
              <a:solidFill>
                <a:srgbClr val="3333FF"/>
              </a:solidFill>
              <a:latin typeface="Times New Roman" pitchFamily="18" charset="0"/>
              <a:ea typeface="Calibri"/>
              <a:cs typeface="Times New Roman" pitchFamily="18" charset="0"/>
            </a:endParaRPr>
          </a:p>
          <a:p>
            <a:pPr>
              <a:lnSpc>
                <a:spcPct val="150000"/>
              </a:lnSpc>
              <a:spcAft>
                <a:spcPts val="0"/>
              </a:spcAft>
            </a:pPr>
            <a:r>
              <a:rPr lang="kk-KZ" b="1" dirty="0">
                <a:solidFill>
                  <a:srgbClr val="3333FF"/>
                </a:solidFill>
                <a:latin typeface="Times New Roman" pitchFamily="18" charset="0"/>
                <a:ea typeface="Calibri"/>
                <a:cs typeface="Times New Roman" pitchFamily="18" charset="0"/>
              </a:rPr>
              <a:t>ТРИЗ-технологиясынын негізгі құрылымы:</a:t>
            </a:r>
            <a:endParaRPr lang="ru-RU" dirty="0">
              <a:solidFill>
                <a:srgbClr val="3333FF"/>
              </a:solidFill>
              <a:latin typeface="Times New Roman" pitchFamily="18" charset="0"/>
              <a:ea typeface="Calibri"/>
              <a:cs typeface="Times New Roman" pitchFamily="18" charset="0"/>
            </a:endParaRPr>
          </a:p>
          <a:p>
            <a:pPr lvl="0">
              <a:lnSpc>
                <a:spcPct val="150000"/>
              </a:lnSpc>
              <a:spcAft>
                <a:spcPts val="0"/>
              </a:spcAft>
            </a:pPr>
            <a:r>
              <a:rPr lang="kk-KZ" dirty="0" smtClean="0">
                <a:solidFill>
                  <a:srgbClr val="3333FF"/>
                </a:solidFill>
                <a:latin typeface="Times New Roman" pitchFamily="18" charset="0"/>
                <a:ea typeface="Calibri"/>
                <a:cs typeface="Times New Roman" pitchFamily="18" charset="0"/>
              </a:rPr>
              <a:t>1. Оқыту </a:t>
            </a:r>
            <a:r>
              <a:rPr lang="kk-KZ" dirty="0">
                <a:solidFill>
                  <a:srgbClr val="3333FF"/>
                </a:solidFill>
                <a:latin typeface="Times New Roman" pitchFamily="18" charset="0"/>
                <a:ea typeface="Calibri"/>
                <a:cs typeface="Times New Roman" pitchFamily="18" charset="0"/>
              </a:rPr>
              <a:t>шығармашылықтарынын негізгі ерекшеліктері.</a:t>
            </a:r>
            <a:endParaRPr lang="ru-RU" dirty="0">
              <a:solidFill>
                <a:srgbClr val="3333FF"/>
              </a:solidFill>
              <a:latin typeface="Times New Roman" pitchFamily="18" charset="0"/>
              <a:ea typeface="Calibri"/>
              <a:cs typeface="Times New Roman" pitchFamily="18" charset="0"/>
            </a:endParaRPr>
          </a:p>
          <a:p>
            <a:pPr lvl="0">
              <a:lnSpc>
                <a:spcPct val="150000"/>
              </a:lnSpc>
              <a:spcAft>
                <a:spcPts val="0"/>
              </a:spcAft>
            </a:pPr>
            <a:r>
              <a:rPr lang="kk-KZ" dirty="0" smtClean="0">
                <a:solidFill>
                  <a:srgbClr val="3333FF"/>
                </a:solidFill>
                <a:latin typeface="Times New Roman" pitchFamily="18" charset="0"/>
                <a:ea typeface="Calibri"/>
                <a:cs typeface="Times New Roman" pitchFamily="18" charset="0"/>
              </a:rPr>
              <a:t>2. ТРИЗ-технологиясы </a:t>
            </a:r>
            <a:r>
              <a:rPr lang="kk-KZ" dirty="0">
                <a:solidFill>
                  <a:srgbClr val="3333FF"/>
                </a:solidFill>
                <a:latin typeface="Times New Roman" pitchFamily="18" charset="0"/>
                <a:ea typeface="Calibri"/>
                <a:cs typeface="Times New Roman" pitchFamily="18" charset="0"/>
              </a:rPr>
              <a:t>арқылы мектепке дейінгі жас шамалық топтарына</a:t>
            </a:r>
            <a:endParaRPr lang="ru-RU" dirty="0">
              <a:solidFill>
                <a:srgbClr val="3333FF"/>
              </a:solidFill>
              <a:latin typeface="Times New Roman" pitchFamily="18" charset="0"/>
              <a:ea typeface="Calibri"/>
              <a:cs typeface="Times New Roman" pitchFamily="18" charset="0"/>
            </a:endParaRPr>
          </a:p>
          <a:p>
            <a:pPr>
              <a:lnSpc>
                <a:spcPct val="150000"/>
              </a:lnSpc>
              <a:spcAft>
                <a:spcPts val="0"/>
              </a:spcAft>
            </a:pPr>
            <a:r>
              <a:rPr lang="kk-KZ" dirty="0">
                <a:solidFill>
                  <a:srgbClr val="3333FF"/>
                </a:solidFill>
                <a:latin typeface="Times New Roman" pitchFamily="18" charset="0"/>
                <a:ea typeface="Calibri"/>
                <a:cs typeface="Times New Roman" pitchFamily="18" charset="0"/>
              </a:rPr>
              <a:t>сәйкес тілдік құзіреттілігін арттыру.</a:t>
            </a:r>
            <a:endParaRPr lang="ru-RU" dirty="0">
              <a:solidFill>
                <a:srgbClr val="3333FF"/>
              </a:solidFill>
              <a:latin typeface="Times New Roman" pitchFamily="18" charset="0"/>
              <a:ea typeface="Calibri"/>
              <a:cs typeface="Times New Roman" pitchFamily="18" charset="0"/>
            </a:endParaRPr>
          </a:p>
          <a:p>
            <a:pPr lvl="0">
              <a:lnSpc>
                <a:spcPct val="150000"/>
              </a:lnSpc>
              <a:spcAft>
                <a:spcPts val="0"/>
              </a:spcAft>
            </a:pPr>
            <a:r>
              <a:rPr lang="kk-KZ" dirty="0" smtClean="0">
                <a:solidFill>
                  <a:srgbClr val="3333FF"/>
                </a:solidFill>
                <a:latin typeface="Times New Roman" pitchFamily="18" charset="0"/>
                <a:ea typeface="Calibri"/>
                <a:cs typeface="Times New Roman" pitchFamily="18" charset="0"/>
              </a:rPr>
              <a:t>3. Ойын </a:t>
            </a:r>
            <a:r>
              <a:rPr lang="kk-KZ" dirty="0">
                <a:solidFill>
                  <a:srgbClr val="3333FF"/>
                </a:solidFill>
                <a:latin typeface="Times New Roman" pitchFamily="18" charset="0"/>
                <a:ea typeface="Calibri"/>
                <a:cs typeface="Times New Roman" pitchFamily="18" charset="0"/>
              </a:rPr>
              <a:t>арқылы балалардын ой-өрістерін дамыту</a:t>
            </a:r>
            <a:r>
              <a:rPr lang="kk-KZ" dirty="0" smtClean="0">
                <a:solidFill>
                  <a:srgbClr val="3333FF"/>
                </a:solidFill>
                <a:latin typeface="Times New Roman" pitchFamily="18" charset="0"/>
                <a:ea typeface="Calibri"/>
                <a:cs typeface="Times New Roman" pitchFamily="18" charset="0"/>
              </a:rPr>
              <a:t>.</a:t>
            </a:r>
          </a:p>
        </p:txBody>
      </p:sp>
    </p:spTree>
    <p:extLst>
      <p:ext uri="{BB962C8B-B14F-4D97-AF65-F5344CB8AC3E}">
        <p14:creationId xmlns="" xmlns:p14="http://schemas.microsoft.com/office/powerpoint/2010/main" val="2062683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502583"/>
            <a:ext cx="7848872" cy="6047809"/>
          </a:xfrm>
          <a:prstGeom prst="rect">
            <a:avLst/>
          </a:prstGeom>
        </p:spPr>
        <p:txBody>
          <a:bodyPr wrap="square">
            <a:spAutoFit/>
          </a:bodyPr>
          <a:lstStyle/>
          <a:p>
            <a:pPr lvl="0"/>
            <a:r>
              <a:rPr lang="kk-KZ" b="1" dirty="0">
                <a:solidFill>
                  <a:srgbClr val="3333FF"/>
                </a:solidFill>
                <a:latin typeface="Times New Roman" pitchFamily="18" charset="0"/>
                <a:ea typeface="Calibri"/>
                <a:cs typeface="Times New Roman" pitchFamily="18" charset="0"/>
              </a:rPr>
              <a:t>Бағдарлама әдістемесінін ерекшеліктері:</a:t>
            </a:r>
            <a:endParaRPr lang="ru-RU" dirty="0">
              <a:solidFill>
                <a:srgbClr val="3333FF"/>
              </a:solidFill>
              <a:latin typeface="Times New Roman" pitchFamily="18" charset="0"/>
              <a:ea typeface="Calibri"/>
              <a:cs typeface="Times New Roman" pitchFamily="18" charset="0"/>
            </a:endParaRPr>
          </a:p>
          <a:p>
            <a:pPr lvl="0"/>
            <a:r>
              <a:rPr lang="kk-KZ" dirty="0">
                <a:solidFill>
                  <a:srgbClr val="3333FF"/>
                </a:solidFill>
                <a:latin typeface="Times New Roman" pitchFamily="18" charset="0"/>
                <a:ea typeface="Calibri"/>
                <a:cs typeface="Times New Roman" pitchFamily="18" charset="0"/>
              </a:rPr>
              <a:t>      Ойын, тапсырмалар, жаттығулар арасында балалардын тілдік құзіреттіліктерін жетілдіруде, балалармен жұмыс барысында практикаға енгізу.</a:t>
            </a:r>
            <a:endParaRPr lang="ru-RU" dirty="0">
              <a:solidFill>
                <a:srgbClr val="3333FF"/>
              </a:solidFill>
              <a:latin typeface="Times New Roman" pitchFamily="18" charset="0"/>
              <a:ea typeface="Calibri"/>
              <a:cs typeface="Times New Roman" pitchFamily="18" charset="0"/>
            </a:endParaRPr>
          </a:p>
          <a:p>
            <a:pPr lvl="0"/>
            <a:r>
              <a:rPr lang="kk-KZ" dirty="0">
                <a:solidFill>
                  <a:srgbClr val="3333FF"/>
                </a:solidFill>
                <a:latin typeface="Times New Roman" pitchFamily="18" charset="0"/>
                <a:ea typeface="Calibri"/>
                <a:cs typeface="Times New Roman" pitchFamily="18" charset="0"/>
              </a:rPr>
              <a:t>II-кіші топтарында «Эмпатия» әдісін қолдану арқылы эмоционалдық  талабын жеткізе алуға жаттықтыру, шығармашылық қиялын дамыту.</a:t>
            </a:r>
            <a:r>
              <a:rPr lang="kk-KZ" b="1" dirty="0">
                <a:solidFill>
                  <a:srgbClr val="3333FF"/>
                </a:solidFill>
                <a:latin typeface="Times New Roman" pitchFamily="18" charset="0"/>
                <a:ea typeface="Calibri"/>
                <a:cs typeface="Times New Roman" pitchFamily="18" charset="0"/>
              </a:rPr>
              <a:t> </a:t>
            </a:r>
            <a:r>
              <a:rPr lang="kk-KZ" b="1" dirty="0" smtClean="0">
                <a:solidFill>
                  <a:srgbClr val="3333FF"/>
                </a:solidFill>
                <a:latin typeface="Times New Roman" pitchFamily="18" charset="0"/>
                <a:ea typeface="Calibri"/>
                <a:cs typeface="Times New Roman" pitchFamily="18" charset="0"/>
              </a:rPr>
              <a:t>                       «</a:t>
            </a:r>
            <a:r>
              <a:rPr lang="kk-KZ" b="1" dirty="0">
                <a:solidFill>
                  <a:srgbClr val="3333FF"/>
                </a:solidFill>
                <a:latin typeface="Times New Roman" pitchFamily="18" charset="0"/>
                <a:ea typeface="Calibri"/>
                <a:cs typeface="Times New Roman" pitchFamily="18" charset="0"/>
              </a:rPr>
              <a:t>Иә, жоқ» </a:t>
            </a:r>
            <a:r>
              <a:rPr lang="kk-KZ" dirty="0">
                <a:solidFill>
                  <a:srgbClr val="3333FF"/>
                </a:solidFill>
                <a:latin typeface="Times New Roman" pitchFamily="18" charset="0"/>
                <a:ea typeface="Calibri"/>
                <a:cs typeface="Times New Roman" pitchFamily="18" charset="0"/>
              </a:rPr>
              <a:t>ойыннын көмегімен тегіс бетте және кеңістікте орналасуын табуға үйрету. Жүйелердін жеке қасиеттері мен қызметінін өзгеру мүмкіндігін балалар түсінігіне жеткізу.</a:t>
            </a:r>
            <a:r>
              <a:rPr lang="ru-RU" dirty="0">
                <a:solidFill>
                  <a:srgbClr val="3333FF"/>
                </a:solidFill>
                <a:latin typeface="Times New Roman" pitchFamily="18" charset="0"/>
                <a:ea typeface="Calibri"/>
                <a:cs typeface="Times New Roman" pitchFamily="18" charset="0"/>
              </a:rPr>
              <a:t>  </a:t>
            </a:r>
          </a:p>
          <a:p>
            <a:pPr lvl="0"/>
            <a:endParaRPr lang="kk-KZ" b="1" dirty="0">
              <a:solidFill>
                <a:srgbClr val="3333FF"/>
              </a:solidFill>
              <a:latin typeface="Times New Roman" pitchFamily="18" charset="0"/>
              <a:ea typeface="Calibri"/>
              <a:cs typeface="Times New Roman" pitchFamily="18" charset="0"/>
            </a:endParaRPr>
          </a:p>
          <a:p>
            <a:pPr>
              <a:lnSpc>
                <a:spcPct val="115000"/>
              </a:lnSpc>
              <a:spcAft>
                <a:spcPts val="0"/>
              </a:spcAft>
            </a:pPr>
            <a:r>
              <a:rPr lang="kk-KZ" b="1" dirty="0" smtClean="0">
                <a:solidFill>
                  <a:srgbClr val="3333FF"/>
                </a:solidFill>
                <a:latin typeface="Times New Roman" pitchFamily="18" charset="0"/>
                <a:ea typeface="Calibri"/>
                <a:cs typeface="Times New Roman" pitchFamily="18" charset="0"/>
              </a:rPr>
              <a:t>Бағдарламанын </a:t>
            </a:r>
            <a:r>
              <a:rPr lang="kk-KZ" b="1" dirty="0">
                <a:solidFill>
                  <a:srgbClr val="3333FF"/>
                </a:solidFill>
                <a:latin typeface="Times New Roman" pitchFamily="18" charset="0"/>
                <a:ea typeface="Calibri"/>
                <a:cs typeface="Times New Roman" pitchFamily="18" charset="0"/>
              </a:rPr>
              <a:t>бөлімдерінін сипаттамасы:</a:t>
            </a:r>
            <a:endParaRPr lang="ru-RU" dirty="0">
              <a:solidFill>
                <a:srgbClr val="3333FF"/>
              </a:solidFill>
              <a:latin typeface="Times New Roman" pitchFamily="18" charset="0"/>
              <a:ea typeface="Calibri"/>
              <a:cs typeface="Times New Roman" pitchFamily="18" charset="0"/>
            </a:endParaRPr>
          </a:p>
          <a:p>
            <a:pPr>
              <a:lnSpc>
                <a:spcPct val="115000"/>
              </a:lnSpc>
              <a:spcAft>
                <a:spcPts val="0"/>
              </a:spcAft>
            </a:pPr>
            <a:r>
              <a:rPr lang="kk-KZ" dirty="0">
                <a:solidFill>
                  <a:srgbClr val="3333FF"/>
                </a:solidFill>
                <a:latin typeface="Times New Roman" pitchFamily="18" charset="0"/>
                <a:ea typeface="Calibri"/>
                <a:cs typeface="Times New Roman" pitchFamily="18" charset="0"/>
              </a:rPr>
              <a:t>      Ен маңыздысы-балалардын қиялдау, биімделу, қозғалу, жүйелеу,</a:t>
            </a:r>
            <a:endParaRPr lang="ru-RU" dirty="0">
              <a:solidFill>
                <a:srgbClr val="3333FF"/>
              </a:solidFill>
              <a:latin typeface="Times New Roman" pitchFamily="18" charset="0"/>
              <a:ea typeface="Calibri"/>
              <a:cs typeface="Times New Roman" pitchFamily="18" charset="0"/>
            </a:endParaRPr>
          </a:p>
          <a:p>
            <a:pPr>
              <a:lnSpc>
                <a:spcPct val="115000"/>
              </a:lnSpc>
              <a:spcAft>
                <a:spcPts val="0"/>
              </a:spcAft>
            </a:pPr>
            <a:r>
              <a:rPr lang="kk-KZ" dirty="0">
                <a:solidFill>
                  <a:srgbClr val="3333FF"/>
                </a:solidFill>
                <a:latin typeface="Times New Roman" pitchFamily="18" charset="0"/>
                <a:ea typeface="Calibri"/>
                <a:cs typeface="Times New Roman" pitchFamily="18" charset="0"/>
              </a:rPr>
              <a:t>диолектикалық ойлау қабілеттері дамып, екінші жағынан іздену белсенділіктері, жаңалыққа талпынуы, сөйлеуі, қиялдау қабілеттері жетіледі</a:t>
            </a:r>
            <a:r>
              <a:rPr lang="kk-KZ" dirty="0" smtClean="0">
                <a:solidFill>
                  <a:srgbClr val="3333FF"/>
                </a:solidFill>
                <a:latin typeface="Times New Roman" pitchFamily="18" charset="0"/>
                <a:ea typeface="Calibri"/>
                <a:cs typeface="Times New Roman" pitchFamily="18" charset="0"/>
              </a:rPr>
              <a:t>.</a:t>
            </a:r>
            <a:endParaRPr lang="ru-RU" dirty="0">
              <a:solidFill>
                <a:srgbClr val="3333FF"/>
              </a:solidFill>
              <a:latin typeface="Times New Roman" pitchFamily="18" charset="0"/>
              <a:ea typeface="Calibri"/>
              <a:cs typeface="Times New Roman" pitchFamily="18" charset="0"/>
            </a:endParaRPr>
          </a:p>
          <a:p>
            <a:pPr>
              <a:lnSpc>
                <a:spcPct val="115000"/>
              </a:lnSpc>
              <a:spcAft>
                <a:spcPts val="0"/>
              </a:spcAft>
            </a:pPr>
            <a:r>
              <a:rPr lang="kk-KZ" dirty="0">
                <a:solidFill>
                  <a:srgbClr val="3333FF"/>
                </a:solidFill>
                <a:latin typeface="Times New Roman" pitchFamily="18" charset="0"/>
                <a:ea typeface="Calibri"/>
                <a:cs typeface="Times New Roman" pitchFamily="18" charset="0"/>
              </a:rPr>
              <a:t>Қорыта айтқанда заманымыздын болашағы-жас ұрпақтын ой-өрісін</a:t>
            </a:r>
            <a:endParaRPr lang="ru-RU" dirty="0">
              <a:solidFill>
                <a:srgbClr val="3333FF"/>
              </a:solidFill>
              <a:latin typeface="Times New Roman" pitchFamily="18" charset="0"/>
              <a:ea typeface="Calibri"/>
              <a:cs typeface="Times New Roman" pitchFamily="18" charset="0"/>
            </a:endParaRPr>
          </a:p>
          <a:p>
            <a:pPr>
              <a:lnSpc>
                <a:spcPct val="115000"/>
              </a:lnSpc>
              <a:spcAft>
                <a:spcPts val="0"/>
              </a:spcAft>
            </a:pPr>
            <a:r>
              <a:rPr lang="kk-KZ" dirty="0">
                <a:solidFill>
                  <a:srgbClr val="3333FF"/>
                </a:solidFill>
                <a:latin typeface="Times New Roman" pitchFamily="18" charset="0"/>
                <a:ea typeface="Calibri"/>
                <a:cs typeface="Times New Roman" pitchFamily="18" charset="0"/>
              </a:rPr>
              <a:t>жоғарлату, тілдік, шығармашылық, әлеуметтік, таным және денсаулық құзіреттілігін арттыру, ТРИЗ- технологиясы тапсырмаларды шешу теориясынын негізі түсініктерімен таныстыру, проблемалық жағдайдан шығу жолын ізденуде алған білімдерін қолдануға үйрету, әрбір тәрбиешінін міндеті деп ойлаймын</a:t>
            </a:r>
            <a:r>
              <a:rPr lang="kk-KZ" dirty="0" smtClean="0">
                <a:solidFill>
                  <a:srgbClr val="3333FF"/>
                </a:solidFill>
                <a:latin typeface="Times New Roman" pitchFamily="18" charset="0"/>
                <a:ea typeface="Calibri"/>
                <a:cs typeface="Times New Roman" pitchFamily="18" charset="0"/>
              </a:rPr>
              <a:t>.</a:t>
            </a:r>
          </a:p>
        </p:txBody>
      </p:sp>
    </p:spTree>
    <p:extLst>
      <p:ext uri="{BB962C8B-B14F-4D97-AF65-F5344CB8AC3E}">
        <p14:creationId xmlns="" xmlns:p14="http://schemas.microsoft.com/office/powerpoint/2010/main" val="1864688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92D050"/>
        </a:solidFill>
        <a:effectLst/>
      </p:bgPr>
    </p:bg>
    <p:spTree>
      <p:nvGrpSpPr>
        <p:cNvPr id="1" name=""/>
        <p:cNvGrpSpPr/>
        <p:nvPr/>
      </p:nvGrpSpPr>
      <p:grpSpPr>
        <a:xfrm>
          <a:off x="0" y="0"/>
          <a:ext cx="0" cy="0"/>
          <a:chOff x="0" y="0"/>
          <a:chExt cx="0" cy="0"/>
        </a:xfrm>
      </p:grpSpPr>
      <p:sp>
        <p:nvSpPr>
          <p:cNvPr id="4" name="Прямоугольник 3"/>
          <p:cNvSpPr/>
          <p:nvPr/>
        </p:nvSpPr>
        <p:spPr>
          <a:xfrm>
            <a:off x="545379" y="458951"/>
            <a:ext cx="8136904" cy="5262979"/>
          </a:xfrm>
          <a:prstGeom prst="rect">
            <a:avLst/>
          </a:prstGeom>
        </p:spPr>
        <p:txBody>
          <a:bodyPr wrap="square">
            <a:spAutoFit/>
          </a:bodyPr>
          <a:lstStyle/>
          <a:p>
            <a:pPr algn="ctr">
              <a:spcAft>
                <a:spcPts val="0"/>
              </a:spcAft>
            </a:pPr>
            <a:r>
              <a:rPr lang="kk-KZ" sz="1600" dirty="0">
                <a:solidFill>
                  <a:srgbClr val="FF0000"/>
                </a:solidFill>
                <a:latin typeface="Times New Roman" pitchFamily="18" charset="0"/>
                <a:ea typeface="Calibri"/>
                <a:cs typeface="Times New Roman" pitchFamily="18" charset="0"/>
              </a:rPr>
              <a:t>Балабақшада балалардың тілін ТРИЗ технологиясының әдісін </a:t>
            </a:r>
            <a:endParaRPr lang="ru-RU" sz="1600" dirty="0">
              <a:solidFill>
                <a:srgbClr val="FF0000"/>
              </a:solidFill>
              <a:latin typeface="Times New Roman" pitchFamily="18" charset="0"/>
              <a:ea typeface="Calibri"/>
              <a:cs typeface="Times New Roman" pitchFamily="18" charset="0"/>
            </a:endParaRPr>
          </a:p>
          <a:p>
            <a:pPr algn="ctr">
              <a:spcAft>
                <a:spcPts val="0"/>
              </a:spcAft>
            </a:pPr>
            <a:r>
              <a:rPr lang="kk-KZ" sz="1600" dirty="0">
                <a:solidFill>
                  <a:srgbClr val="FF0000"/>
                </a:solidFill>
                <a:latin typeface="Times New Roman" pitchFamily="18" charset="0"/>
                <a:ea typeface="Calibri"/>
                <a:cs typeface="Times New Roman" pitchFamily="18" charset="0"/>
              </a:rPr>
              <a:t>қолдана отырып дамыту</a:t>
            </a:r>
            <a:r>
              <a:rPr lang="kk-KZ" sz="1600" dirty="0" smtClean="0">
                <a:solidFill>
                  <a:srgbClr val="FF0000"/>
                </a:solidFill>
                <a:latin typeface="Times New Roman" pitchFamily="18" charset="0"/>
                <a:ea typeface="Calibri"/>
                <a:cs typeface="Times New Roman" pitchFamily="18" charset="0"/>
              </a:rPr>
              <a:t>.</a:t>
            </a:r>
            <a:endParaRPr lang="ru-RU" sz="1600" dirty="0">
              <a:solidFill>
                <a:srgbClr val="FF0000"/>
              </a:solidFill>
              <a:latin typeface="Times New Roman" pitchFamily="18" charset="0"/>
              <a:ea typeface="Calibri"/>
              <a:cs typeface="Times New Roman" pitchFamily="18" charset="0"/>
            </a:endParaRPr>
          </a:p>
          <a:p>
            <a:pPr>
              <a:spcAft>
                <a:spcPts val="0"/>
              </a:spcAft>
            </a:pPr>
            <a:r>
              <a:rPr lang="kk-KZ" sz="1600" dirty="0">
                <a:solidFill>
                  <a:srgbClr val="FF0000"/>
                </a:solidFill>
                <a:latin typeface="Times New Roman" pitchFamily="18" charset="0"/>
                <a:ea typeface="Calibri"/>
                <a:cs typeface="Times New Roman" pitchFamily="18" charset="0"/>
              </a:rPr>
              <a:t>      ТРИЗ әдісін қолданудың тиімді жолдарын тауып, әрбір іс-әрекетті тиімді ұйымдастыруда балалардың қиялын, логикалық ойлау, сөзге сурет ойлап табу, </a:t>
            </a:r>
            <a:r>
              <a:rPr lang="kk-KZ" sz="1600" dirty="0" smtClean="0">
                <a:solidFill>
                  <a:srgbClr val="FF0000"/>
                </a:solidFill>
                <a:latin typeface="Times New Roman" pitchFamily="18" charset="0"/>
                <a:ea typeface="Calibri"/>
                <a:cs typeface="Times New Roman" pitchFamily="18" charset="0"/>
              </a:rPr>
              <a:t>ойлау </a:t>
            </a:r>
            <a:r>
              <a:rPr lang="kk-KZ" sz="1600" dirty="0">
                <a:solidFill>
                  <a:srgbClr val="FF0000"/>
                </a:solidFill>
                <a:latin typeface="Times New Roman" pitchFamily="18" charset="0"/>
                <a:ea typeface="Calibri"/>
                <a:cs typeface="Times New Roman" pitchFamily="18" charset="0"/>
              </a:rPr>
              <a:t>қабілеті ұшталады.</a:t>
            </a:r>
            <a:br>
              <a:rPr lang="kk-KZ" sz="1600" dirty="0">
                <a:solidFill>
                  <a:srgbClr val="FF0000"/>
                </a:solidFill>
                <a:latin typeface="Times New Roman" pitchFamily="18" charset="0"/>
                <a:ea typeface="Calibri"/>
                <a:cs typeface="Times New Roman" pitchFamily="18" charset="0"/>
              </a:rPr>
            </a:br>
            <a:r>
              <a:rPr lang="kk-KZ" sz="1600" dirty="0">
                <a:solidFill>
                  <a:srgbClr val="FF0000"/>
                </a:solidFill>
                <a:latin typeface="Times New Roman" pitchFamily="18" charset="0"/>
                <a:ea typeface="Calibri"/>
                <a:cs typeface="Times New Roman" pitchFamily="18" charset="0"/>
              </a:rPr>
              <a:t>Тәжірибемде ертегілер мен танымдық шығармашылық, ойын арқылы балаға үйрету барысында «ТРИЗ» технологиясының  әдіс-тәсілдерін  </a:t>
            </a:r>
            <a:r>
              <a:rPr lang="kk-KZ" sz="1600" dirty="0" smtClean="0">
                <a:solidFill>
                  <a:srgbClr val="FF0000"/>
                </a:solidFill>
                <a:latin typeface="Times New Roman" pitchFamily="18" charset="0"/>
                <a:ea typeface="Calibri"/>
                <a:cs typeface="Times New Roman" pitchFamily="18" charset="0"/>
              </a:rPr>
              <a:t>қолданады. </a:t>
            </a:r>
            <a:r>
              <a:rPr lang="en-US" sz="1600" dirty="0" smtClean="0">
                <a:solidFill>
                  <a:srgbClr val="FF0000"/>
                </a:solidFill>
                <a:latin typeface="Times New Roman" pitchFamily="18" charset="0"/>
                <a:ea typeface="Calibri"/>
                <a:cs typeface="Times New Roman" pitchFamily="18" charset="0"/>
              </a:rPr>
              <a:t> </a:t>
            </a:r>
            <a:r>
              <a:rPr lang="kk-KZ" sz="1600" dirty="0" smtClean="0">
                <a:solidFill>
                  <a:srgbClr val="FF0000"/>
                </a:solidFill>
                <a:latin typeface="Times New Roman" pitchFamily="18" charset="0"/>
                <a:ea typeface="Calibri"/>
                <a:cs typeface="Times New Roman" pitchFamily="18" charset="0"/>
              </a:rPr>
              <a:t>Осы </a:t>
            </a:r>
            <a:r>
              <a:rPr lang="kk-KZ" sz="1600" dirty="0">
                <a:solidFill>
                  <a:srgbClr val="FF0000"/>
                </a:solidFill>
                <a:latin typeface="Times New Roman" pitchFamily="18" charset="0"/>
                <a:ea typeface="Calibri"/>
                <a:cs typeface="Times New Roman" pitchFamily="18" charset="0"/>
              </a:rPr>
              <a:t>технологияның  </a:t>
            </a:r>
            <a:r>
              <a:rPr lang="kk-KZ" sz="1600" dirty="0" smtClean="0">
                <a:solidFill>
                  <a:srgbClr val="FF0000"/>
                </a:solidFill>
                <a:latin typeface="Times New Roman" pitchFamily="18" charset="0"/>
                <a:ea typeface="Calibri"/>
                <a:cs typeface="Times New Roman" pitchFamily="18" charset="0"/>
              </a:rPr>
              <a:t>жұмысын үш </a:t>
            </a:r>
            <a:r>
              <a:rPr lang="kk-KZ" sz="1600" dirty="0">
                <a:solidFill>
                  <a:srgbClr val="FF0000"/>
                </a:solidFill>
                <a:latin typeface="Times New Roman" pitchFamily="18" charset="0"/>
                <a:ea typeface="Calibri"/>
                <a:cs typeface="Times New Roman" pitchFamily="18" charset="0"/>
              </a:rPr>
              <a:t>әдіс арқылы айтып кетейін</a:t>
            </a:r>
            <a:r>
              <a:rPr lang="kk-KZ" sz="1600" dirty="0" smtClean="0">
                <a:solidFill>
                  <a:srgbClr val="FF0000"/>
                </a:solidFill>
                <a:latin typeface="Times New Roman" pitchFamily="18" charset="0"/>
                <a:ea typeface="Calibri"/>
                <a:cs typeface="Times New Roman" pitchFamily="18" charset="0"/>
              </a:rPr>
              <a:t>.</a:t>
            </a:r>
          </a:p>
          <a:p>
            <a:pPr lvl="0"/>
            <a:r>
              <a:rPr lang="kk-KZ" sz="1600" dirty="0">
                <a:solidFill>
                  <a:srgbClr val="FF0000"/>
                </a:solidFill>
                <a:latin typeface="Times New Roman"/>
                <a:ea typeface="Calibri"/>
                <a:cs typeface="Times New Roman"/>
              </a:rPr>
              <a:t>1. Ертегілер мектепке дейінгі балалардың танымдық қызығушылығын қалыптастыру механизмі. Бұл механизм психологтар белгілеген теория негізінде бірізділікте құрылған және сатылап жүзеге асады: </a:t>
            </a:r>
            <a:br>
              <a:rPr lang="kk-KZ" sz="1600" dirty="0">
                <a:solidFill>
                  <a:srgbClr val="FF0000"/>
                </a:solidFill>
                <a:latin typeface="Times New Roman"/>
                <a:ea typeface="Calibri"/>
                <a:cs typeface="Times New Roman"/>
              </a:rPr>
            </a:br>
            <a:r>
              <a:rPr lang="kk-KZ" sz="1600" dirty="0">
                <a:solidFill>
                  <a:srgbClr val="FF0000"/>
                </a:solidFill>
                <a:latin typeface="Times New Roman"/>
                <a:ea typeface="Calibri"/>
                <a:cs typeface="Times New Roman"/>
              </a:rPr>
              <a:t>Жағымды эмоциялық көзқарас (ертегіге әуестік) → мазмұнды эмоциялық көзқарас (ертегімен әуестенуі) → тұрақты танымдық қызығушылық (ертегіге деген )</a:t>
            </a:r>
            <a:br>
              <a:rPr lang="kk-KZ" sz="1600" dirty="0">
                <a:solidFill>
                  <a:srgbClr val="FF0000"/>
                </a:solidFill>
                <a:latin typeface="Times New Roman"/>
                <a:ea typeface="Calibri"/>
                <a:cs typeface="Times New Roman"/>
              </a:rPr>
            </a:br>
            <a:r>
              <a:rPr lang="kk-KZ" sz="1600" dirty="0">
                <a:solidFill>
                  <a:srgbClr val="FF0000"/>
                </a:solidFill>
                <a:latin typeface="Times New Roman"/>
                <a:ea typeface="Calibri"/>
                <a:cs typeface="Times New Roman"/>
              </a:rPr>
              <a:t>2. Ертегілердің педагогикалық жіктемесі. Бұл біріншіден, мектепке дейінгі балалардың танымдық қызығушылығын қалыптастырудағы мүмкіндіктерін анықтауға ықпал етеді; екіншіден, ертегілерді нақты өлшемдер бойынша сұрыптауға көмектеседі; үшіншіден, ертегілер құндылық көзқарасын бағдарлайды. </a:t>
            </a:r>
            <a:br>
              <a:rPr lang="kk-KZ" sz="1600" dirty="0">
                <a:solidFill>
                  <a:srgbClr val="FF0000"/>
                </a:solidFill>
                <a:latin typeface="Times New Roman"/>
                <a:ea typeface="Calibri"/>
                <a:cs typeface="Times New Roman"/>
              </a:rPr>
            </a:br>
            <a:r>
              <a:rPr lang="kk-KZ" sz="1600" dirty="0">
                <a:solidFill>
                  <a:srgbClr val="FF0000"/>
                </a:solidFill>
                <a:latin typeface="Times New Roman"/>
                <a:ea typeface="Calibri"/>
                <a:cs typeface="Times New Roman"/>
              </a:rPr>
              <a:t>3. Мектепке дейінгі балалардың ертегіге деген қызығушылығын қалыптастыру моделі және оны жүзеге асыруда ықпал ететін педагогикалық шарттар. </a:t>
            </a:r>
            <a:r>
              <a:rPr lang="kk-KZ" sz="1600" dirty="0" smtClean="0">
                <a:solidFill>
                  <a:srgbClr val="FF0000"/>
                </a:solidFill>
                <a:latin typeface="Times New Roman"/>
                <a:ea typeface="Calibri"/>
                <a:cs typeface="Times New Roman"/>
              </a:rPr>
              <a:t> Модель </a:t>
            </a:r>
            <a:r>
              <a:rPr lang="kk-KZ" sz="1600" dirty="0">
                <a:solidFill>
                  <a:srgbClr val="FF0000"/>
                </a:solidFill>
                <a:latin typeface="Times New Roman"/>
                <a:ea typeface="Calibri"/>
                <a:cs typeface="Times New Roman"/>
              </a:rPr>
              <a:t>құрылымы эмоционалдық, интеллектуалдық, еріктік компоненттер бірлігінде байқалады және нақты көрсеткіштер мен өлшемдер арқылы сипатталады. </a:t>
            </a:r>
            <a:endParaRPr lang="ru-RU" sz="1600" dirty="0">
              <a:solidFill>
                <a:srgbClr val="FF0000"/>
              </a:solidFill>
              <a:latin typeface="Calibri"/>
              <a:ea typeface="Calibri"/>
              <a:cs typeface="Times New Roman"/>
            </a:endParaRPr>
          </a:p>
        </p:txBody>
      </p:sp>
    </p:spTree>
    <p:extLst>
      <p:ext uri="{BB962C8B-B14F-4D97-AF65-F5344CB8AC3E}">
        <p14:creationId xmlns="" xmlns:p14="http://schemas.microsoft.com/office/powerpoint/2010/main" val="1061274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2773</TotalTime>
  <Words>1474</Words>
  <Application>Microsoft Office PowerPoint</Application>
  <PresentationFormat>Экран (4:3)</PresentationFormat>
  <Paragraphs>223</Paragraphs>
  <Slides>22</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Волна</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user</cp:lastModifiedBy>
  <cp:revision>205</cp:revision>
  <dcterms:modified xsi:type="dcterms:W3CDTF">2017-12-25T03:28:09Z</dcterms:modified>
</cp:coreProperties>
</file>